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70" r:id="rId2"/>
    <p:sldId id="1244" r:id="rId3"/>
    <p:sldId id="1169" r:id="rId4"/>
    <p:sldId id="1420" r:id="rId5"/>
    <p:sldId id="1171" r:id="rId6"/>
    <p:sldId id="1247" r:id="rId7"/>
    <p:sldId id="1248" r:id="rId8"/>
    <p:sldId id="1249" r:id="rId9"/>
    <p:sldId id="1252" r:id="rId10"/>
    <p:sldId id="1250" r:id="rId11"/>
    <p:sldId id="1251" r:id="rId12"/>
    <p:sldId id="1253" r:id="rId13"/>
    <p:sldId id="1254" r:id="rId14"/>
    <p:sldId id="1255" r:id="rId15"/>
    <p:sldId id="1256" r:id="rId16"/>
    <p:sldId id="1257" r:id="rId17"/>
    <p:sldId id="1258" r:id="rId18"/>
    <p:sldId id="1259" r:id="rId19"/>
    <p:sldId id="1260" r:id="rId20"/>
    <p:sldId id="1261" r:id="rId21"/>
    <p:sldId id="1262" r:id="rId22"/>
    <p:sldId id="1263" r:id="rId23"/>
    <p:sldId id="1264" r:id="rId24"/>
    <p:sldId id="1265" r:id="rId25"/>
    <p:sldId id="1266" r:id="rId26"/>
    <p:sldId id="1267" r:id="rId27"/>
    <p:sldId id="1268" r:id="rId28"/>
    <p:sldId id="1269" r:id="rId29"/>
    <p:sldId id="1270" r:id="rId30"/>
    <p:sldId id="1271" r:id="rId31"/>
    <p:sldId id="1272" r:id="rId32"/>
    <p:sldId id="1273" r:id="rId33"/>
    <p:sldId id="1274" r:id="rId34"/>
    <p:sldId id="1275" r:id="rId35"/>
    <p:sldId id="1276" r:id="rId36"/>
    <p:sldId id="1277" r:id="rId37"/>
    <p:sldId id="1278" r:id="rId38"/>
    <p:sldId id="1279" r:id="rId39"/>
    <p:sldId id="1280" r:id="rId40"/>
    <p:sldId id="1281" r:id="rId41"/>
    <p:sldId id="1282" r:id="rId42"/>
    <p:sldId id="1283" r:id="rId43"/>
    <p:sldId id="1284" r:id="rId44"/>
    <p:sldId id="1285" r:id="rId45"/>
    <p:sldId id="1286" r:id="rId46"/>
    <p:sldId id="1287" r:id="rId47"/>
    <p:sldId id="1288" r:id="rId48"/>
    <p:sldId id="1289" r:id="rId49"/>
    <p:sldId id="1290" r:id="rId50"/>
    <p:sldId id="1212" r:id="rId51"/>
    <p:sldId id="1219" r:id="rId52"/>
    <p:sldId id="1220" r:id="rId53"/>
    <p:sldId id="1173" r:id="rId54"/>
    <p:sldId id="1291" r:id="rId55"/>
    <p:sldId id="1292" r:id="rId56"/>
    <p:sldId id="1293" r:id="rId57"/>
    <p:sldId id="1294" r:id="rId58"/>
    <p:sldId id="1295" r:id="rId59"/>
    <p:sldId id="1296" r:id="rId60"/>
    <p:sldId id="1297" r:id="rId61"/>
    <p:sldId id="1298" r:id="rId62"/>
    <p:sldId id="1299" r:id="rId63"/>
    <p:sldId id="1300" r:id="rId64"/>
    <p:sldId id="1213" r:id="rId65"/>
    <p:sldId id="1221" r:id="rId66"/>
    <p:sldId id="1233" r:id="rId67"/>
    <p:sldId id="1189" r:id="rId68"/>
    <p:sldId id="1234" r:id="rId69"/>
    <p:sldId id="1301" r:id="rId70"/>
    <p:sldId id="1302" r:id="rId71"/>
    <p:sldId id="1303" r:id="rId72"/>
    <p:sldId id="1304" r:id="rId73"/>
    <p:sldId id="1305" r:id="rId74"/>
    <p:sldId id="1306" r:id="rId75"/>
    <p:sldId id="1307" r:id="rId76"/>
    <p:sldId id="1308" r:id="rId77"/>
    <p:sldId id="1214" r:id="rId78"/>
    <p:sldId id="1222" r:id="rId79"/>
    <p:sldId id="1235" r:id="rId80"/>
    <p:sldId id="1190" r:id="rId81"/>
    <p:sldId id="1309" r:id="rId82"/>
    <p:sldId id="1310" r:id="rId83"/>
    <p:sldId id="1311" r:id="rId84"/>
    <p:sldId id="1312" r:id="rId85"/>
    <p:sldId id="1313" r:id="rId86"/>
    <p:sldId id="1314" r:id="rId87"/>
    <p:sldId id="1315" r:id="rId88"/>
    <p:sldId id="1316" r:id="rId89"/>
    <p:sldId id="1317" r:id="rId90"/>
    <p:sldId id="1318" r:id="rId91"/>
    <p:sldId id="1319" r:id="rId92"/>
    <p:sldId id="1320" r:id="rId93"/>
    <p:sldId id="1321" r:id="rId94"/>
    <p:sldId id="1322" r:id="rId95"/>
    <p:sldId id="1323" r:id="rId96"/>
    <p:sldId id="1324" r:id="rId97"/>
    <p:sldId id="1325" r:id="rId98"/>
    <p:sldId id="1326" r:id="rId99"/>
    <p:sldId id="1327" r:id="rId100"/>
    <p:sldId id="1328" r:id="rId101"/>
    <p:sldId id="1215" r:id="rId102"/>
    <p:sldId id="1225" r:id="rId103"/>
    <p:sldId id="1236" r:id="rId104"/>
    <p:sldId id="1191" r:id="rId105"/>
    <p:sldId id="1329" r:id="rId106"/>
    <p:sldId id="1330" r:id="rId107"/>
    <p:sldId id="1331" r:id="rId108"/>
    <p:sldId id="1332" r:id="rId109"/>
    <p:sldId id="1333" r:id="rId110"/>
    <p:sldId id="1334" r:id="rId111"/>
    <p:sldId id="1335" r:id="rId112"/>
    <p:sldId id="1336" r:id="rId113"/>
    <p:sldId id="1337" r:id="rId114"/>
    <p:sldId id="1338" r:id="rId115"/>
    <p:sldId id="1339" r:id="rId116"/>
    <p:sldId id="1340" r:id="rId117"/>
    <p:sldId id="1341" r:id="rId118"/>
    <p:sldId id="1342" r:id="rId119"/>
    <p:sldId id="1343" r:id="rId120"/>
    <p:sldId id="1345" r:id="rId121"/>
    <p:sldId id="1346" r:id="rId122"/>
    <p:sldId id="1347" r:id="rId123"/>
    <p:sldId id="1348" r:id="rId124"/>
    <p:sldId id="1349" r:id="rId125"/>
    <p:sldId id="1350" r:id="rId126"/>
    <p:sldId id="1351" r:id="rId127"/>
    <p:sldId id="1352" r:id="rId128"/>
    <p:sldId id="1353" r:id="rId129"/>
    <p:sldId id="1354" r:id="rId130"/>
    <p:sldId id="1355" r:id="rId131"/>
    <p:sldId id="1216" r:id="rId132"/>
    <p:sldId id="1227" r:id="rId133"/>
    <p:sldId id="1237" r:id="rId134"/>
    <p:sldId id="1359" r:id="rId135"/>
    <p:sldId id="1360" r:id="rId136"/>
    <p:sldId id="1361" r:id="rId137"/>
    <p:sldId id="1362" r:id="rId138"/>
    <p:sldId id="1363" r:id="rId139"/>
    <p:sldId id="1364" r:id="rId140"/>
    <p:sldId id="1365" r:id="rId141"/>
    <p:sldId id="1366" r:id="rId142"/>
    <p:sldId id="1367" r:id="rId143"/>
    <p:sldId id="1368" r:id="rId144"/>
    <p:sldId id="1369" r:id="rId145"/>
    <p:sldId id="1370" r:id="rId146"/>
    <p:sldId id="1371" r:id="rId147"/>
    <p:sldId id="1372" r:id="rId148"/>
    <p:sldId id="1373" r:id="rId149"/>
    <p:sldId id="1374" r:id="rId150"/>
    <p:sldId id="1375" r:id="rId151"/>
    <p:sldId id="1376" r:id="rId152"/>
    <p:sldId id="1377" r:id="rId153"/>
    <p:sldId id="1378" r:id="rId154"/>
    <p:sldId id="1379" r:id="rId155"/>
    <p:sldId id="1380" r:id="rId156"/>
    <p:sldId id="1381" r:id="rId157"/>
    <p:sldId id="1382" r:id="rId158"/>
    <p:sldId id="1383" r:id="rId159"/>
    <p:sldId id="1384" r:id="rId160"/>
    <p:sldId id="1385" r:id="rId161"/>
    <p:sldId id="1386" r:id="rId162"/>
    <p:sldId id="1387" r:id="rId163"/>
    <p:sldId id="1388" r:id="rId164"/>
    <p:sldId id="1389" r:id="rId165"/>
    <p:sldId id="1390" r:id="rId166"/>
    <p:sldId id="1391" r:id="rId167"/>
    <p:sldId id="1392" r:id="rId168"/>
    <p:sldId id="1393" r:id="rId169"/>
    <p:sldId id="1394" r:id="rId170"/>
    <p:sldId id="1395" r:id="rId171"/>
    <p:sldId id="1396" r:id="rId172"/>
    <p:sldId id="1397" r:id="rId173"/>
    <p:sldId id="1398" r:id="rId174"/>
    <p:sldId id="1399" r:id="rId175"/>
    <p:sldId id="1400" r:id="rId176"/>
    <p:sldId id="1401" r:id="rId177"/>
    <p:sldId id="1402" r:id="rId178"/>
    <p:sldId id="1403" r:id="rId179"/>
    <p:sldId id="1404" r:id="rId180"/>
    <p:sldId id="1405" r:id="rId181"/>
    <p:sldId id="1406" r:id="rId182"/>
    <p:sldId id="1407" r:id="rId183"/>
    <p:sldId id="1408" r:id="rId184"/>
    <p:sldId id="1409" r:id="rId185"/>
    <p:sldId id="1410" r:id="rId186"/>
    <p:sldId id="1411" r:id="rId187"/>
    <p:sldId id="1412" r:id="rId188"/>
    <p:sldId id="1413" r:id="rId189"/>
    <p:sldId id="1414" r:id="rId190"/>
    <p:sldId id="1418" r:id="rId191"/>
    <p:sldId id="1416" r:id="rId192"/>
    <p:sldId id="1417" r:id="rId19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5097" autoAdjust="0"/>
  </p:normalViewPr>
  <p:slideViewPr>
    <p:cSldViewPr snapToGrid="0">
      <p:cViewPr varScale="1">
        <p:scale>
          <a:sx n="116" d="100"/>
          <a:sy n="116" d="100"/>
        </p:scale>
        <p:origin x="58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viewProps" Target="view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BA0E8DB5-A182-762E-4861-4D34042CE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EBF06562-18A8-6639-A6DF-A47F89113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8AA5C040-92D3-91C8-D000-2918ADEC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135-5350-4572-8290-6991DFF39DC0}" type="datetimeFigureOut">
              <a:rPr lang="lt-LT" smtClean="0"/>
              <a:t>2025.05.21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83095B9-5F09-667F-919A-04F9AABD8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D53AA5BE-F423-A545-9293-3E721CC5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0E6-B95F-4EF3-8C18-34A69202D8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73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1C44775-95A5-9618-F8BF-385FCBC1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xmlns="" id="{AD5435A2-88E1-D49E-7A29-4539E1069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C599EB16-7A7F-63D8-3B74-1AD8CA98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135-5350-4572-8290-6991DFF39DC0}" type="datetimeFigureOut">
              <a:rPr lang="lt-LT" smtClean="0"/>
              <a:t>2025.05.21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C319666-223B-6048-2348-F5F9B955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815E9911-E25F-EDA5-A0A6-E2836296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0E6-B95F-4EF3-8C18-34A69202D8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566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xmlns="" id="{8D41B4DB-AE56-755A-BCBB-A81394B73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xmlns="" id="{5A0085CD-CB9B-979F-698D-570F2E5C7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68FFCB9F-D678-7269-0090-B1A3F03D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135-5350-4572-8290-6991DFF39DC0}" type="datetimeFigureOut">
              <a:rPr lang="lt-LT" smtClean="0"/>
              <a:t>2025.05.21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7B07329-B939-5913-E9D3-AB3CD86A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FABA230A-CE94-AE16-A99F-8AC95EE2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0E6-B95F-4EF3-8C18-34A69202D8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8727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E031A6F-2C2A-78CB-235F-43FE600F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DECFD637-0F69-FAEB-12F5-905424964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008CDA9C-8551-4647-685C-DFC58929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135-5350-4572-8290-6991DFF39DC0}" type="datetimeFigureOut">
              <a:rPr lang="lt-LT" smtClean="0"/>
              <a:t>2025.05.21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2544413C-7570-1E58-8228-3B2EB624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11BDA670-9619-30CD-8177-8AC6EED7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0E6-B95F-4EF3-8C18-34A69202D8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7905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E517B00-3550-90CF-0466-FD66DE1F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B2945A9D-5CC9-C81E-F9C1-BB8E3C272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D61C11DA-A3E8-0120-051A-EB811488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135-5350-4572-8290-6991DFF39DC0}" type="datetimeFigureOut">
              <a:rPr lang="lt-LT" smtClean="0"/>
              <a:t>2025.05.21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DA1B6CA4-946E-3C88-B1F2-A2017A41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34AEC326-B7BE-2D66-4619-B49D5102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0E6-B95F-4EF3-8C18-34A69202D8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753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68E01F8-A73E-9AEE-D22D-B5D549D1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057C16A6-D4E8-87E1-16B6-6AD8844E5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6261CC0E-C8E5-3C3E-9E4D-BD89C589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B3233395-0B59-AE9B-D9B4-64EDDDAA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135-5350-4572-8290-6991DFF39DC0}" type="datetimeFigureOut">
              <a:rPr lang="lt-LT" smtClean="0"/>
              <a:t>2025.05.21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42E5EDB6-9DE7-DF87-CADB-EF7CDB18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24A133F9-3CD5-876F-59D9-6E4F9913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0E6-B95F-4EF3-8C18-34A69202D8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035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49FAF63-41A0-5B92-DEAE-AF86AE01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12F21175-5F9C-E3CC-81EB-37CFE5F2F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FE7EF3E7-2DD1-D4CD-41B6-3979D4174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96933204-19D0-152F-0C15-18CE6B420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C7239DCE-6D74-CC20-E97F-2E5B782FE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xmlns="" id="{B16B655A-8D02-8942-3782-1BF79815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135-5350-4572-8290-6991DFF39DC0}" type="datetimeFigureOut">
              <a:rPr lang="lt-LT" smtClean="0"/>
              <a:t>2025.05.21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E73B6DA7-5390-3875-C191-68DF86D95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xmlns="" id="{45A0B0DF-CBEC-E594-CA26-B10A8DA3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0E6-B95F-4EF3-8C18-34A69202D8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23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8B13A97-E447-9976-17A8-7211FEC6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xmlns="" id="{2CC2D544-3184-48DB-14BF-A0686DCEE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135-5350-4572-8290-6991DFF39DC0}" type="datetimeFigureOut">
              <a:rPr lang="lt-LT" smtClean="0"/>
              <a:t>2025.05.21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82F9CD45-919D-2733-1A25-7E0F0FD0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xmlns="" id="{D7BADA02-FEEB-8995-D0E9-D43E6352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0E6-B95F-4EF3-8C18-34A69202D8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967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xmlns="" id="{46B7E9CA-9D23-3C8E-4B8B-169242BB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135-5350-4572-8290-6991DFF39DC0}" type="datetimeFigureOut">
              <a:rPr lang="lt-LT" smtClean="0"/>
              <a:t>2025.05.21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0538AD9-1078-A8EA-758D-167C1035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xmlns="" id="{9FBE57C2-8A7F-6749-9D9E-2205A0D3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0E6-B95F-4EF3-8C18-34A69202D8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808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C50D4D7-A2D1-C77B-C74C-C498BDD5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DE83CF9E-F8D7-A8B8-4D73-4A4C9B2AD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C3604590-9902-4D01-4627-5FAD460BA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37E3E65D-25D3-52CB-610D-2BC12074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135-5350-4572-8290-6991DFF39DC0}" type="datetimeFigureOut">
              <a:rPr lang="lt-LT" smtClean="0"/>
              <a:t>2025.05.21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AF8AF06F-426C-F6E8-03FB-4DE2A142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45510D99-7A0A-5AC9-9DD8-6CBA554B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0E6-B95F-4EF3-8C18-34A69202D8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3529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E75D93D-2151-6146-C722-3DF46D9B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xmlns="" id="{D0A96A67-1A27-47F5-6326-EC3E1E6BB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B1685983-A7ED-5B76-A8E2-AB6EDD9C5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0E1DE2AC-61D5-A1FD-849C-89C9F45B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135-5350-4572-8290-6991DFF39DC0}" type="datetimeFigureOut">
              <a:rPr lang="lt-LT" smtClean="0"/>
              <a:t>2025.05.21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2D715BBE-F5CC-369F-71FA-B15E6033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07A71E56-0F93-6DFE-4413-59A9135E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0E6-B95F-4EF3-8C18-34A69202D8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952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732227D4-B505-4E37-A63F-2B23DA0F08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t="1501"/>
          <a:stretch/>
        </p:blipFill>
        <p:spPr>
          <a:xfrm>
            <a:off x="-207818" y="-689956"/>
            <a:ext cx="12399818" cy="8860366"/>
          </a:xfrm>
          <a:prstGeom prst="rect">
            <a:avLst/>
          </a:prstGeom>
        </p:spPr>
      </p:pic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F5E31268-7FB1-1CE4-9C66-55B0DCAE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A526B7BB-5FEF-6208-09DA-079A34CA6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9FD63C10-0FED-AFF3-4C00-2A4C60EA6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FBF135-5350-4572-8290-6991DFF39DC0}" type="datetimeFigureOut">
              <a:rPr lang="lt-LT" smtClean="0"/>
              <a:t>2025.05.21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92626114-C7EB-6066-DAD8-C8E900C7B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5BC27083-54A1-193A-04E7-E14E89CDE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B4E0E6-B95F-4EF3-8C18-34A69202D8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368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03" y="766508"/>
            <a:ext cx="8015310" cy="5343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Stačiakampis 6"/>
          <p:cNvSpPr/>
          <p:nvPr/>
        </p:nvSpPr>
        <p:spPr>
          <a:xfrm>
            <a:off x="1471954" y="91381"/>
            <a:ext cx="8928407" cy="116955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GALERIJA“</a:t>
            </a:r>
          </a:p>
          <a:p>
            <a:pPr algn="ctr"/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tačiakampis 1"/>
          <p:cNvSpPr/>
          <p:nvPr/>
        </p:nvSpPr>
        <p:spPr>
          <a:xfrm>
            <a:off x="4903425" y="6186248"/>
            <a:ext cx="15392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m</a:t>
            </a:r>
            <a:r>
              <a:rPr lang="lt-L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lt-LT" dirty="0"/>
          </a:p>
        </p:txBody>
      </p:sp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688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4319BEC-1926-BF10-3CF8-4B536435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53"/>
            <a:ext cx="10515600" cy="75424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KORNELIJOS INTIENĖS,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ME, RUOŠTI MOKINIAI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13C03D21-9CED-1D5C-B9FE-ADC3269F4D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234002"/>
              </p:ext>
            </p:extLst>
          </p:nvPr>
        </p:nvGraphicFramePr>
        <p:xfrm>
          <a:off x="849086" y="977903"/>
          <a:ext cx="10125058" cy="52304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37214">
                  <a:extLst>
                    <a:ext uri="{9D8B030D-6E8A-4147-A177-3AD203B41FA5}">
                      <a16:colId xmlns:a16="http://schemas.microsoft.com/office/drawing/2014/main" xmlns="" val="664978639"/>
                    </a:ext>
                  </a:extLst>
                </a:gridCol>
                <a:gridCol w="1899557">
                  <a:extLst>
                    <a:ext uri="{9D8B030D-6E8A-4147-A177-3AD203B41FA5}">
                      <a16:colId xmlns:a16="http://schemas.microsoft.com/office/drawing/2014/main" xmlns="" val="3856722184"/>
                    </a:ext>
                  </a:extLst>
                </a:gridCol>
                <a:gridCol w="2685143">
                  <a:extLst>
                    <a:ext uri="{9D8B030D-6E8A-4147-A177-3AD203B41FA5}">
                      <a16:colId xmlns:a16="http://schemas.microsoft.com/office/drawing/2014/main" xmlns="" val="297664443"/>
                    </a:ext>
                  </a:extLst>
                </a:gridCol>
                <a:gridCol w="1703144">
                  <a:extLst>
                    <a:ext uri="{9D8B030D-6E8A-4147-A177-3AD203B41FA5}">
                      <a16:colId xmlns:a16="http://schemas.microsoft.com/office/drawing/2014/main" xmlns="" val="1664257370"/>
                    </a:ext>
                  </a:extLst>
                </a:gridCol>
              </a:tblGrid>
              <a:tr h="37352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mokyklų 9-12 kl. mokinių olimpiada (I etapas)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Juta Čepurnaitė, 2E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437516"/>
                  </a:ext>
                </a:extLst>
              </a:tr>
              <a:tr h="3735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Aleksas Oželis, 4D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2558420"/>
                  </a:ext>
                </a:extLst>
              </a:tr>
              <a:tr h="34022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Motiejaitis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Juozas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Prakapavičius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Mėta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Varnelytė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Kniūkštaitė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Mieliauskaitė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Rimantas Rimkevičius,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Vėželytė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4722811"/>
                  </a:ext>
                </a:extLst>
              </a:tr>
              <a:tr h="1081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I-IV gimnazijos (9-12) klasių mergaičių komandų matematikos olimpiada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Mėta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Varnelytė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Kniūkštaitė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113417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0C9333A7-5532-7990-B6D3-2F0BE9B1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144" y="223652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305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4A80407-2CE6-8CB9-50D5-56E8C9643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LAIMOS STASIŪNAITĖS,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LIETUVIŲ K.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81FD6A35-4AAB-8E5F-1255-3D89F870FA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40239"/>
              </p:ext>
            </p:extLst>
          </p:nvPr>
        </p:nvGraphicFramePr>
        <p:xfrm>
          <a:off x="838201" y="1119372"/>
          <a:ext cx="9756289" cy="55209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13313">
                  <a:extLst>
                    <a:ext uri="{9D8B030D-6E8A-4147-A177-3AD203B41FA5}">
                      <a16:colId xmlns:a16="http://schemas.microsoft.com/office/drawing/2014/main" xmlns="" val="1284229587"/>
                    </a:ext>
                  </a:extLst>
                </a:gridCol>
                <a:gridCol w="1643743">
                  <a:extLst>
                    <a:ext uri="{9D8B030D-6E8A-4147-A177-3AD203B41FA5}">
                      <a16:colId xmlns:a16="http://schemas.microsoft.com/office/drawing/2014/main" xmlns="" val="2820589472"/>
                    </a:ext>
                  </a:extLst>
                </a:gridCol>
                <a:gridCol w="3243943">
                  <a:extLst>
                    <a:ext uri="{9D8B030D-6E8A-4147-A177-3AD203B41FA5}">
                      <a16:colId xmlns:a16="http://schemas.microsoft.com/office/drawing/2014/main" xmlns="" val="3421395484"/>
                    </a:ext>
                  </a:extLst>
                </a:gridCol>
                <a:gridCol w="1755290">
                  <a:extLst>
                    <a:ext uri="{9D8B030D-6E8A-4147-A177-3AD203B41FA5}">
                      <a16:colId xmlns:a16="http://schemas.microsoft.com/office/drawing/2014/main" xmlns="" val="1378243929"/>
                    </a:ext>
                  </a:extLst>
                </a:gridCol>
              </a:tblGrid>
              <a:tr h="21715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5-12 kl. mokinių projekto „Ten, kur mūsų namai“ kultūrinio orientavimosi konkursas „Miesto paveikslas - universitetinis Kaunas“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Mėta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Siaurusevičiūtė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3F</a:t>
                      </a:r>
                      <a:b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Vyšniauskaitė, 3F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Guoda Agnietė 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Zagorskaitė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155871"/>
                  </a:ext>
                </a:extLst>
              </a:tr>
              <a:tr h="950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„Ąžuolyno” biblioteka,  ,,Šiurpių“ konkursas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2024-11-11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Jankauskaitė,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Ramanauskaitė,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695895"/>
                  </a:ext>
                </a:extLst>
              </a:tr>
              <a:tr h="713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VDU KHF autorinių tekstų kūrybinės varžytuvės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2025-02-10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Tamara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Galicinaitė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660496"/>
                  </a:ext>
                </a:extLst>
              </a:tr>
              <a:tr h="1685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bendrojo ugdymo mokyklų 5–12 klasių mokinių dailyraščio   konkursas Kauno </a:t>
                      </a:r>
                      <a:r>
                        <a:rPr lang="lt-LT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Vyturio“ gimnazijoje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2025-05-06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Jankauskaitė,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Ramanauskaitė,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Kernius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Urbonavičius,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2" marR="634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805847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92AE6042-4D47-E813-3064-7DB79FAE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164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-66675" y="870229"/>
            <a:ext cx="11907296" cy="671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GIMNAZIJA DIDŽIUOJASI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LIETUVIŲ KALBOS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MOKYTOJAIS IR JŲ MOKINIAIS!  </a:t>
            </a:r>
            <a:endParaRPr lang="lt-LT" sz="5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JŪS – KAUNO „SAULĖS“ GIMNAZIJOS ŠLOVĖ IR GARBĖ! 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920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7417" y="-209006"/>
            <a:ext cx="12211050" cy="728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itin aukštus rezultatus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konkursuose, olimpiadose, projektuose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PAVARDĖS ĮRAŠOMOS Į GIMNAZIJOS </a:t>
            </a:r>
            <a:r>
              <a:rPr lang="lt-LT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GARBĖS KNYGĄ </a:t>
            </a: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ir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47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LIETUVIŲ FILOLOGIJOS LAUREATAIS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skelbiami... </a:t>
            </a:r>
            <a:endParaRPr lang="lt-LT" sz="32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402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400730"/>
            <a:ext cx="10515600" cy="2543175"/>
          </a:xfrm>
          <a:solidFill>
            <a:schemeClr val="bg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m. 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LIETUVIŲ FILOLOGIJOS LAUREATAI</a:t>
            </a:r>
            <a:endParaRPr lang="lt-LT" sz="35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3065417"/>
            <a:ext cx="10515600" cy="31115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Milda Paulauskaitė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4E klasės mokinė</a:t>
            </a:r>
          </a:p>
          <a:p>
            <a:pPr marL="0" indent="0" algn="ctr">
              <a:buNone/>
            </a:pP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Justina </a:t>
            </a:r>
            <a:r>
              <a:rPr lang="lt-LT" sz="4000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Gabinaitytė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3C klasės mokinė</a:t>
            </a:r>
          </a:p>
          <a:p>
            <a:pPr marL="0" indent="0" algn="ctr">
              <a:buNone/>
            </a:pP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Dalia Juodenienė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lietuvių kalbos mokytoją metodininkė</a:t>
            </a:r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87" y="670080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0674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" y="432079"/>
            <a:ext cx="11907296" cy="67122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KANDIDATAI Į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UŽSIENIO FILOLOGIJOS LAUREATUS</a:t>
            </a:r>
            <a:endParaRPr lang="lt-LT" sz="5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dalyvavimą ir aukštus rezultatus</a:t>
            </a:r>
            <a:b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UŽSIENIO FILOLOGIJOS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konkursuose, olimpiadose, projektuose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ŠIEMS MOKINIAMS IR JUOS RUOŠUSIEMS MOKYTOJAMS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739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362E15B-AEE5-459A-3084-7037044F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AUDRONĖS BALČIŪNIENĖS,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VOKIEČIŲ, RUSŲ K. VM,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8EB291BE-5FA2-2926-59A3-7FD5C2F1B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651176"/>
              </p:ext>
            </p:extLst>
          </p:nvPr>
        </p:nvGraphicFramePr>
        <p:xfrm>
          <a:off x="838200" y="1119373"/>
          <a:ext cx="9756290" cy="50310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8486">
                  <a:extLst>
                    <a:ext uri="{9D8B030D-6E8A-4147-A177-3AD203B41FA5}">
                      <a16:colId xmlns:a16="http://schemas.microsoft.com/office/drawing/2014/main" xmlns="" val="164711488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672041147"/>
                    </a:ext>
                  </a:extLst>
                </a:gridCol>
                <a:gridCol w="2775857">
                  <a:extLst>
                    <a:ext uri="{9D8B030D-6E8A-4147-A177-3AD203B41FA5}">
                      <a16:colId xmlns:a16="http://schemas.microsoft.com/office/drawing/2014/main" xmlns="" val="1464748758"/>
                    </a:ext>
                  </a:extLst>
                </a:gridCol>
                <a:gridCol w="1635547">
                  <a:extLst>
                    <a:ext uri="{9D8B030D-6E8A-4147-A177-3AD203B41FA5}">
                      <a16:colId xmlns:a16="http://schemas.microsoft.com/office/drawing/2014/main" xmlns="" val="2420538432"/>
                    </a:ext>
                  </a:extLst>
                </a:gridCol>
              </a:tblGrid>
              <a:tr h="3023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Poezijos konkursas Europos kalbų savaitei paminėti „Kalbos - raktas į pasaulį, o poezija - į širdį”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2024-09-29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Adrija Macijauskaitė,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055848"/>
                  </a:ext>
                </a:extLst>
              </a:tr>
              <a:tr h="2007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vertimų ir iliustracijų konkursas „Tavo žvilgsnis”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Storpirštytė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Ūla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Pranckevičiūtė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091990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CE8116F4-1D5A-D240-1B8E-CA32C99D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961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B6754A04-2284-49A4-D4B9-D4DD374A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LILIJANOS BLAŽYTĖS,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MM, RUOŠTI MOKINIAI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D7BF5D44-7E00-3E34-D374-F90EBC576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239675"/>
              </p:ext>
            </p:extLst>
          </p:nvPr>
        </p:nvGraphicFramePr>
        <p:xfrm>
          <a:off x="838200" y="1119373"/>
          <a:ext cx="9756291" cy="35262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6978">
                  <a:extLst>
                    <a:ext uri="{9D8B030D-6E8A-4147-A177-3AD203B41FA5}">
                      <a16:colId xmlns:a16="http://schemas.microsoft.com/office/drawing/2014/main" xmlns="" val="2518177828"/>
                    </a:ext>
                  </a:extLst>
                </a:gridCol>
                <a:gridCol w="1376237">
                  <a:extLst>
                    <a:ext uri="{9D8B030D-6E8A-4147-A177-3AD203B41FA5}">
                      <a16:colId xmlns:a16="http://schemas.microsoft.com/office/drawing/2014/main" xmlns="" val="1097640814"/>
                    </a:ext>
                  </a:extLst>
                </a:gridCol>
                <a:gridCol w="2806978">
                  <a:extLst>
                    <a:ext uri="{9D8B030D-6E8A-4147-A177-3AD203B41FA5}">
                      <a16:colId xmlns:a16="http://schemas.microsoft.com/office/drawing/2014/main" xmlns="" val="3435074254"/>
                    </a:ext>
                  </a:extLst>
                </a:gridCol>
                <a:gridCol w="2766098">
                  <a:extLst>
                    <a:ext uri="{9D8B030D-6E8A-4147-A177-3AD203B41FA5}">
                      <a16:colId xmlns:a16="http://schemas.microsoft.com/office/drawing/2014/main" xmlns="" val="4022296474"/>
                    </a:ext>
                  </a:extLst>
                </a:gridCol>
              </a:tblGrid>
              <a:tr h="205195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konkursas „Kalbų Kengūra 2025”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Pijus Starkus,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Paulius Vaškevičius,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Auksinės Kengūros  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5375089"/>
                  </a:ext>
                </a:extLst>
              </a:tr>
              <a:tr h="14743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Vaitiekūnaitė,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Pališkytė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Oranžinės Kengūros</a:t>
                      </a:r>
                      <a:endParaRPr lang="en-GB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789339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02076397-941F-B1F8-6122-F58A0BD9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2112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B5205560-6D44-5B36-4236-7D05AA2B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VIDOS ČEPULKAUSKIENĖS,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PRANCŪZŲ K.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BF7C25E1-D847-5EB6-9FA7-540ECE03E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530129"/>
              </p:ext>
            </p:extLst>
          </p:nvPr>
        </p:nvGraphicFramePr>
        <p:xfrm>
          <a:off x="838200" y="1119374"/>
          <a:ext cx="9756291" cy="53734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03171">
                  <a:extLst>
                    <a:ext uri="{9D8B030D-6E8A-4147-A177-3AD203B41FA5}">
                      <a16:colId xmlns:a16="http://schemas.microsoft.com/office/drawing/2014/main" xmlns="" val="1937206465"/>
                    </a:ext>
                  </a:extLst>
                </a:gridCol>
                <a:gridCol w="1709058">
                  <a:extLst>
                    <a:ext uri="{9D8B030D-6E8A-4147-A177-3AD203B41FA5}">
                      <a16:colId xmlns:a16="http://schemas.microsoft.com/office/drawing/2014/main" xmlns="" val="1730677761"/>
                    </a:ext>
                  </a:extLst>
                </a:gridCol>
                <a:gridCol w="2569028">
                  <a:extLst>
                    <a:ext uri="{9D8B030D-6E8A-4147-A177-3AD203B41FA5}">
                      <a16:colId xmlns:a16="http://schemas.microsoft.com/office/drawing/2014/main" xmlns="" val="396007880"/>
                    </a:ext>
                  </a:extLst>
                </a:gridCol>
                <a:gridCol w="1875034">
                  <a:extLst>
                    <a:ext uri="{9D8B030D-6E8A-4147-A177-3AD203B41FA5}">
                      <a16:colId xmlns:a16="http://schemas.microsoft.com/office/drawing/2014/main" xmlns="" val="2648920504"/>
                    </a:ext>
                  </a:extLst>
                </a:gridCol>
              </a:tblGrid>
              <a:tr h="82010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Poezijos konkursas Europos kalbų savaitei paminėti „Kalbos - raktas į pasaulį, o poezija - į širdį”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2024-09-29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Izabelė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7713994"/>
                  </a:ext>
                </a:extLst>
              </a:tr>
              <a:tr h="10664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Kupsikevičiūtė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204910"/>
                  </a:ext>
                </a:extLst>
              </a:tr>
              <a:tr h="18678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Raiškaus skaitymo prancūzų kalba popietė - konkursas  „Les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voix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poésie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 („Poezijos balsai“)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2025-02-12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Izabelė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Laureatė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5508751"/>
                  </a:ext>
                </a:extLst>
              </a:tr>
              <a:tr h="1619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Vertimų ir iliustracijų projektas „Tavo žvilgsnis“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Kupsikevičiūtė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Padėkos raštai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6447918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CD0C2D6D-F7E2-B3B7-E1B9-82000E65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701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73C2AFB-0F61-FFFB-41C3-823D313C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668"/>
            <a:ext cx="10515600" cy="710705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VIDOS ČEPULKAUSKIENĖS,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PRANCŪZŲ K. MM,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9E14268D-7AAB-1F33-591B-DD6FA186C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377844"/>
              </p:ext>
            </p:extLst>
          </p:nvPr>
        </p:nvGraphicFramePr>
        <p:xfrm>
          <a:off x="838200" y="1119373"/>
          <a:ext cx="10515601" cy="55029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48399">
                  <a:extLst>
                    <a:ext uri="{9D8B030D-6E8A-4147-A177-3AD203B41FA5}">
                      <a16:colId xmlns:a16="http://schemas.microsoft.com/office/drawing/2014/main" xmlns="" val="1951329871"/>
                    </a:ext>
                  </a:extLst>
                </a:gridCol>
                <a:gridCol w="1607411">
                  <a:extLst>
                    <a:ext uri="{9D8B030D-6E8A-4147-A177-3AD203B41FA5}">
                      <a16:colId xmlns:a16="http://schemas.microsoft.com/office/drawing/2014/main" xmlns="" val="4141356294"/>
                    </a:ext>
                  </a:extLst>
                </a:gridCol>
                <a:gridCol w="3120958">
                  <a:extLst>
                    <a:ext uri="{9D8B030D-6E8A-4147-A177-3AD203B41FA5}">
                      <a16:colId xmlns:a16="http://schemas.microsoft.com/office/drawing/2014/main" xmlns="" val="2624644785"/>
                    </a:ext>
                  </a:extLst>
                </a:gridCol>
                <a:gridCol w="1938833">
                  <a:extLst>
                    <a:ext uri="{9D8B030D-6E8A-4147-A177-3AD203B41FA5}">
                      <a16:colId xmlns:a16="http://schemas.microsoft.com/office/drawing/2014/main" xmlns="" val="4246364191"/>
                    </a:ext>
                  </a:extLst>
                </a:gridCol>
              </a:tblGrid>
              <a:tr h="58008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konkursas „Kalbų Kengūra 2025”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Daugirdas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Gončaras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Auksinės Kengūros 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0608982"/>
                  </a:ext>
                </a:extLst>
              </a:tr>
              <a:tr h="7598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Elzė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Kraujalytė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Padėka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1330760"/>
                  </a:ext>
                </a:extLst>
              </a:tr>
              <a:tr h="105759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bendrojo ugdymo mokyklų mokinių kūrybinių darbų konkurso „Aplink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frankofonišką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pasaulį akies mirksniu“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Gustas Mackevičius, 1D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Nominacija už kūrybiškumą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4335944"/>
                  </a:ext>
                </a:extLst>
              </a:tr>
              <a:tr h="10111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Mockaitytė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Padėka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7853905"/>
                  </a:ext>
                </a:extLst>
              </a:tr>
              <a:tr h="2068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Respublikinio bendrojo ugdymo mokyklų mokinių Prancūziškos dainos festivalis „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Chantons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toujours,chantons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ensemble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2025-03-30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Kulakauskaitė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348086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8E39A541-40E6-0A2A-E6E3-7B7BE5D64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829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B8065C5-7899-466F-582B-FDAA12D9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DALĖS DAMBRAUSKAITĖS,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9" name="Turinio vietos rezervavimo ženklas 8">
            <a:extLst>
              <a:ext uri="{FF2B5EF4-FFF2-40B4-BE49-F238E27FC236}">
                <a16:creationId xmlns:a16="http://schemas.microsoft.com/office/drawing/2014/main" xmlns="" id="{3E6360CF-21E5-F5E3-C20D-43FC3999A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0399"/>
              </p:ext>
            </p:extLst>
          </p:nvPr>
        </p:nvGraphicFramePr>
        <p:xfrm>
          <a:off x="838200" y="1119373"/>
          <a:ext cx="9756291" cy="53735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99889">
                  <a:extLst>
                    <a:ext uri="{9D8B030D-6E8A-4147-A177-3AD203B41FA5}">
                      <a16:colId xmlns:a16="http://schemas.microsoft.com/office/drawing/2014/main" xmlns="" val="3207626542"/>
                    </a:ext>
                  </a:extLst>
                </a:gridCol>
                <a:gridCol w="1581223">
                  <a:extLst>
                    <a:ext uri="{9D8B030D-6E8A-4147-A177-3AD203B41FA5}">
                      <a16:colId xmlns:a16="http://schemas.microsoft.com/office/drawing/2014/main" xmlns="" val="444402048"/>
                    </a:ext>
                  </a:extLst>
                </a:gridCol>
                <a:gridCol w="3267488">
                  <a:extLst>
                    <a:ext uri="{9D8B030D-6E8A-4147-A177-3AD203B41FA5}">
                      <a16:colId xmlns:a16="http://schemas.microsoft.com/office/drawing/2014/main" xmlns="" val="4192808829"/>
                    </a:ext>
                  </a:extLst>
                </a:gridCol>
                <a:gridCol w="1907691">
                  <a:extLst>
                    <a:ext uri="{9D8B030D-6E8A-4147-A177-3AD203B41FA5}">
                      <a16:colId xmlns:a16="http://schemas.microsoft.com/office/drawing/2014/main" xmlns="" val="2963416764"/>
                    </a:ext>
                  </a:extLst>
                </a:gridCol>
              </a:tblGrid>
              <a:tr h="1990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anglų kalbos konkursas 9-10 klasių, savivaldybės 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2025-02-06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7694586"/>
                  </a:ext>
                </a:extLst>
              </a:tr>
              <a:tr h="209565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vertimo raštu iš užsienio kalbų į lietuvių kalbą konkursas „Tavo Žvilgsnis 2025”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Evita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Puidokaitė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Ėėpikaitė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Amelija 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Ivanovė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3446765"/>
                  </a:ext>
                </a:extLst>
              </a:tr>
              <a:tr h="12869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Eglė  Gudynaitė,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Padėkos raštas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1151571"/>
                  </a:ext>
                </a:extLst>
              </a:tr>
            </a:tbl>
          </a:graphicData>
        </a:graphic>
      </p:graphicFrame>
      <p:pic>
        <p:nvPicPr>
          <p:cNvPr id="8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28CC9512-7541-7B4F-6B9E-31BBD0BF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8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99F4390-4E29-C6E2-DE8A-2C3DC14B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99"/>
            <a:ext cx="10515600" cy="76356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KORNELIJOS INTIENĖS,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ME, RUOŠTI MOKINIAI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C9200047-66A4-EB3C-5EA8-005E4857A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706920"/>
              </p:ext>
            </p:extLst>
          </p:nvPr>
        </p:nvGraphicFramePr>
        <p:xfrm>
          <a:off x="838200" y="839766"/>
          <a:ext cx="10135945" cy="57460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29743">
                  <a:extLst>
                    <a:ext uri="{9D8B030D-6E8A-4147-A177-3AD203B41FA5}">
                      <a16:colId xmlns:a16="http://schemas.microsoft.com/office/drawing/2014/main" xmlns="" val="409436368"/>
                    </a:ext>
                  </a:extLst>
                </a:gridCol>
                <a:gridCol w="1665514">
                  <a:extLst>
                    <a:ext uri="{9D8B030D-6E8A-4147-A177-3AD203B41FA5}">
                      <a16:colId xmlns:a16="http://schemas.microsoft.com/office/drawing/2014/main" xmlns="" val="1023715755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xmlns="" val="1225530370"/>
                    </a:ext>
                  </a:extLst>
                </a:gridCol>
                <a:gridCol w="1710402">
                  <a:extLst>
                    <a:ext uri="{9D8B030D-6E8A-4147-A177-3AD203B41FA5}">
                      <a16:colId xmlns:a16="http://schemas.microsoft.com/office/drawing/2014/main" xmlns="" val="4009078860"/>
                    </a:ext>
                  </a:extLst>
                </a:gridCol>
              </a:tblGrid>
              <a:tr h="2478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Šalies Jaunųjų matematikų konkursas „Žiburys - populiarinkime matematiką”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Čepurnaitė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Juozas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Prakapavičius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Mėta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Varnelytė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Kniūkštaitė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Rimantas Rimkevičius,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Vėželytė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Aleksas Oželis, 4D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8652964"/>
                  </a:ext>
                </a:extLst>
              </a:tr>
              <a:tr h="3267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matematikos konkursas „KENGŪRA 2025“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Čepurnaitė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Gabrielė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Duonelaitytė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Regimantas Jukna,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Mazuras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Motiejaitis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Juozas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Prakapavičius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Kipras Sakalauskas,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Šerpenskaitė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Mėta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Varnelytė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9495804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5A3CF250-9471-B971-6B19-24AD588E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145" y="8551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7254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CCB6EFB-F121-329F-6A3E-4887085D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DALĖS DAMBRAUSKAITĖS,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MM,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4C97F316-A99A-CC59-4D74-A1059BC4A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24344"/>
              </p:ext>
            </p:extLst>
          </p:nvPr>
        </p:nvGraphicFramePr>
        <p:xfrm>
          <a:off x="838200" y="1119372"/>
          <a:ext cx="9756290" cy="57386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99889">
                  <a:extLst>
                    <a:ext uri="{9D8B030D-6E8A-4147-A177-3AD203B41FA5}">
                      <a16:colId xmlns:a16="http://schemas.microsoft.com/office/drawing/2014/main" xmlns="" val="866591484"/>
                    </a:ext>
                  </a:extLst>
                </a:gridCol>
                <a:gridCol w="1581223">
                  <a:extLst>
                    <a:ext uri="{9D8B030D-6E8A-4147-A177-3AD203B41FA5}">
                      <a16:colId xmlns:a16="http://schemas.microsoft.com/office/drawing/2014/main" xmlns="" val="1395825035"/>
                    </a:ext>
                  </a:extLst>
                </a:gridCol>
                <a:gridCol w="2940779">
                  <a:extLst>
                    <a:ext uri="{9D8B030D-6E8A-4147-A177-3AD203B41FA5}">
                      <a16:colId xmlns:a16="http://schemas.microsoft.com/office/drawing/2014/main" xmlns="" val="931937912"/>
                    </a:ext>
                  </a:extLst>
                </a:gridCol>
                <a:gridCol w="2234399">
                  <a:extLst>
                    <a:ext uri="{9D8B030D-6E8A-4147-A177-3AD203B41FA5}">
                      <a16:colId xmlns:a16="http://schemas.microsoft.com/office/drawing/2014/main" xmlns="" val="1980356742"/>
                    </a:ext>
                  </a:extLst>
                </a:gridCol>
              </a:tblGrid>
              <a:tr h="323805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konkursas „Kalbų Kengūra 2025”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7" marR="6678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7" marR="6678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Evita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Puidokaitė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Survilaitė,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Tamošiūnaitė,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Vitkūnaitė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Benas Grigonis,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Ivanauskaitė, 2K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Ėėpikaitė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7" marR="667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Auksinės Kengūros</a:t>
                      </a:r>
                      <a:endParaRPr lang="en-GB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7" marR="6678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947346"/>
                  </a:ext>
                </a:extLst>
              </a:tr>
              <a:tr h="9149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Vakaris Pavlovas,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Terleckis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7" marR="667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Oranžinės Kengūros</a:t>
                      </a:r>
                      <a:endParaRPr lang="en-GB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7" marR="6678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586457"/>
                  </a:ext>
                </a:extLst>
              </a:tr>
              <a:tr h="15856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Justinas Rakauskas,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Breiteris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Radvilė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Kriščiūnaitė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7" marR="667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Padėkos raštai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7" marR="6678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782762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37E6010E-12B9-84B3-7A68-927B5E44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39932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7E8D044-8BE8-4BF0-5501-2B814D2C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NATALIJOS IVANOVOS,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RUSŲ K. VM,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7CC298FD-A3DD-97E4-DD37-238773457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943440"/>
              </p:ext>
            </p:extLst>
          </p:nvPr>
        </p:nvGraphicFramePr>
        <p:xfrm>
          <a:off x="838200" y="1119373"/>
          <a:ext cx="10515600" cy="50201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65728">
                  <a:extLst>
                    <a:ext uri="{9D8B030D-6E8A-4147-A177-3AD203B41FA5}">
                      <a16:colId xmlns:a16="http://schemas.microsoft.com/office/drawing/2014/main" xmlns="" val="3895037836"/>
                    </a:ext>
                  </a:extLst>
                </a:gridCol>
                <a:gridCol w="1865536">
                  <a:extLst>
                    <a:ext uri="{9D8B030D-6E8A-4147-A177-3AD203B41FA5}">
                      <a16:colId xmlns:a16="http://schemas.microsoft.com/office/drawing/2014/main" xmlns="" val="4174401531"/>
                    </a:ext>
                  </a:extLst>
                </a:gridCol>
                <a:gridCol w="2515725">
                  <a:extLst>
                    <a:ext uri="{9D8B030D-6E8A-4147-A177-3AD203B41FA5}">
                      <a16:colId xmlns:a16="http://schemas.microsoft.com/office/drawing/2014/main" xmlns="" val="1783018032"/>
                    </a:ext>
                  </a:extLst>
                </a:gridCol>
                <a:gridCol w="2168611">
                  <a:extLst>
                    <a:ext uri="{9D8B030D-6E8A-4147-A177-3AD203B41FA5}">
                      <a16:colId xmlns:a16="http://schemas.microsoft.com/office/drawing/2014/main" xmlns="" val="896585544"/>
                    </a:ext>
                  </a:extLst>
                </a:gridCol>
              </a:tblGrid>
              <a:tr h="1358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konkursas „Kalbų kengūra 2025”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Ksenija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Fiodorova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Sidabrinės Kengūros 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7362428"/>
                  </a:ext>
                </a:extLst>
              </a:tr>
              <a:tr h="3661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bendrojo ugdymo mokyklų 9-12 klasių mokinių rusų (užsienio) kalbos meninio skaitymo konkursas „Kai žodžiai tampa paukščiais…”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2025-02-27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Ksenija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Fiodorova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146083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43A9C287-4B23-A047-6471-A7A5A54A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6040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9035712-1810-58D3-FF01-28AE2237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EGLĖS KELMELIENĖS,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2C4FF3D6-1B5B-4301-3638-D25362868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285420"/>
              </p:ext>
            </p:extLst>
          </p:nvPr>
        </p:nvGraphicFramePr>
        <p:xfrm>
          <a:off x="838200" y="1119373"/>
          <a:ext cx="9756291" cy="54543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2409782435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xmlns="" val="1977460591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xmlns="" val="2265757782"/>
                    </a:ext>
                  </a:extLst>
                </a:gridCol>
                <a:gridCol w="2321348">
                  <a:extLst>
                    <a:ext uri="{9D8B030D-6E8A-4147-A177-3AD203B41FA5}">
                      <a16:colId xmlns:a16="http://schemas.microsoft.com/office/drawing/2014/main" xmlns="" val="3649003241"/>
                    </a:ext>
                  </a:extLst>
                </a:gridCol>
              </a:tblGrid>
              <a:tr h="1385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vertimo raštu iš užsienio kalbų į lietuvių kalbą konkursas „Tavo Žvilgsnis 2025”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Ūla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Pranckevičiūtė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Diplomas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38488"/>
                  </a:ext>
                </a:extLst>
              </a:tr>
              <a:tr h="82740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konkursas „Kalbų Kengūra 2025“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Klaudija Marčiulionytė,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Auksinės Kengūros</a:t>
                      </a:r>
                      <a:endParaRPr lang="en-GB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2125669"/>
                  </a:ext>
                </a:extLst>
              </a:tr>
              <a:tr h="18074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Meškauskaitė,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Benediktas Sakalauskas,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Vitas Sinkevičius,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Elija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Visockaitė,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Sidabrinės Kengūros</a:t>
                      </a:r>
                      <a:endParaRPr lang="en-GB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7496573"/>
                  </a:ext>
                </a:extLst>
              </a:tr>
              <a:tr h="14339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Edvinas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Riabčėnka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Amelija Šaltenytė,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Zablockis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Padėkos raštai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95" marR="663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213176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A8BB7BBB-C535-802A-5971-4B7DDA414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180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668ADD5-8D1D-73BA-47C8-FEDF1877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SANDROS MILČIŪTĖS,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Turinio vietos rezervavimo ženklas 6">
            <a:extLst>
              <a:ext uri="{FF2B5EF4-FFF2-40B4-BE49-F238E27FC236}">
                <a16:creationId xmlns:a16="http://schemas.microsoft.com/office/drawing/2014/main" xmlns="" id="{EE0660BC-03C3-F45F-E8F8-6F3A35D92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496872"/>
              </p:ext>
            </p:extLst>
          </p:nvPr>
        </p:nvGraphicFramePr>
        <p:xfrm>
          <a:off x="838200" y="1119373"/>
          <a:ext cx="9756290" cy="57386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6978">
                  <a:extLst>
                    <a:ext uri="{9D8B030D-6E8A-4147-A177-3AD203B41FA5}">
                      <a16:colId xmlns:a16="http://schemas.microsoft.com/office/drawing/2014/main" xmlns="" val="3628572957"/>
                    </a:ext>
                  </a:extLst>
                </a:gridCol>
                <a:gridCol w="1688822">
                  <a:extLst>
                    <a:ext uri="{9D8B030D-6E8A-4147-A177-3AD203B41FA5}">
                      <a16:colId xmlns:a16="http://schemas.microsoft.com/office/drawing/2014/main" xmlns="" val="1261034070"/>
                    </a:ext>
                  </a:extLst>
                </a:gridCol>
                <a:gridCol w="3015343">
                  <a:extLst>
                    <a:ext uri="{9D8B030D-6E8A-4147-A177-3AD203B41FA5}">
                      <a16:colId xmlns:a16="http://schemas.microsoft.com/office/drawing/2014/main" xmlns="" val="3892044822"/>
                    </a:ext>
                  </a:extLst>
                </a:gridCol>
                <a:gridCol w="2245147">
                  <a:extLst>
                    <a:ext uri="{9D8B030D-6E8A-4147-A177-3AD203B41FA5}">
                      <a16:colId xmlns:a16="http://schemas.microsoft.com/office/drawing/2014/main" xmlns="" val="2410552419"/>
                    </a:ext>
                  </a:extLst>
                </a:gridCol>
              </a:tblGrid>
              <a:tr h="54917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Nacionalinis vertimo konkursas „Verstuvės”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85" marR="2648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2024-09-30 (rudens sesija)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2025-04-16 (pavasario sesija)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85" marR="264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Vėželytė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85" marR="2648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 Lietuvoje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85" marR="2648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0464009"/>
                  </a:ext>
                </a:extLst>
              </a:tr>
              <a:tr h="51894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Bučytė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Dominykas Dobrovolskis,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Gineika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Elija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Gruodytė,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Duonelaitytė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Venclova,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Morkvėnaitė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Trainys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Mieliauskaitė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Martyna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Nomeikaitė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Petraitis,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85" marR="2648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85" marR="2648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7678970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A9977F3E-2749-F2B5-DA24-A78ED06D1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351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13F6CEA-7537-17FA-DC49-A4731E98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SANDROS MILČIŪTĖS,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xmlns="" id="{0CAC3723-BB0C-0937-0CBE-B79862F4F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049041"/>
              </p:ext>
            </p:extLst>
          </p:nvPr>
        </p:nvGraphicFramePr>
        <p:xfrm>
          <a:off x="838201" y="1119373"/>
          <a:ext cx="9756289" cy="55998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8628">
                  <a:extLst>
                    <a:ext uri="{9D8B030D-6E8A-4147-A177-3AD203B41FA5}">
                      <a16:colId xmlns:a16="http://schemas.microsoft.com/office/drawing/2014/main" xmlns="" val="3033202837"/>
                    </a:ext>
                  </a:extLst>
                </a:gridCol>
                <a:gridCol w="2046514">
                  <a:extLst>
                    <a:ext uri="{9D8B030D-6E8A-4147-A177-3AD203B41FA5}">
                      <a16:colId xmlns:a16="http://schemas.microsoft.com/office/drawing/2014/main" xmlns="" val="3982307660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xmlns="" val="3266927861"/>
                    </a:ext>
                  </a:extLst>
                </a:gridCol>
                <a:gridCol w="1700861">
                  <a:extLst>
                    <a:ext uri="{9D8B030D-6E8A-4147-A177-3AD203B41FA5}">
                      <a16:colId xmlns:a16="http://schemas.microsoft.com/office/drawing/2014/main" xmlns="" val="4174547856"/>
                    </a:ext>
                  </a:extLst>
                </a:gridCol>
              </a:tblGrid>
              <a:tr h="5569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Nacionalinis vertimo konkursas „Verstuvės”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85" marR="2648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2024-09-30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(rudens sesija)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(pavasario sesija)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85" marR="2648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Dominykas Pocius,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Pockeviča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Račkaitis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Rimantas Rimkevičius,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Sarkoian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Adrija Smilgytė,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Uosis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Tunkevičius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Algirdas Vaicekauskas,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Vakaris Vilkinis,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Šarlotė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Kurlavičiūtė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Lukševičiūtė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Titas Pauliukas,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Haroldas Stanevičius,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85" marR="2648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85" marR="2648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9065874"/>
                  </a:ext>
                </a:extLst>
              </a:tr>
            </a:tbl>
          </a:graphicData>
        </a:graphic>
      </p:graphicFrame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82C13AC1-0EBC-A3E1-BBD4-FBFAD7C6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048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792E2E5-C542-F84B-C155-7EEECB98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SANDROS MILČIŪTĖS,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MM,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8ACE0C75-B6D0-CBF4-6CD4-1071FCF0B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901723"/>
              </p:ext>
            </p:extLst>
          </p:nvPr>
        </p:nvGraphicFramePr>
        <p:xfrm>
          <a:off x="838200" y="1119375"/>
          <a:ext cx="10515601" cy="52983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79083">
                  <a:extLst>
                    <a:ext uri="{9D8B030D-6E8A-4147-A177-3AD203B41FA5}">
                      <a16:colId xmlns:a16="http://schemas.microsoft.com/office/drawing/2014/main" xmlns="" val="2677209150"/>
                    </a:ext>
                  </a:extLst>
                </a:gridCol>
                <a:gridCol w="1812814">
                  <a:extLst>
                    <a:ext uri="{9D8B030D-6E8A-4147-A177-3AD203B41FA5}">
                      <a16:colId xmlns:a16="http://schemas.microsoft.com/office/drawing/2014/main" xmlns="" val="3362134332"/>
                    </a:ext>
                  </a:extLst>
                </a:gridCol>
                <a:gridCol w="3031525">
                  <a:extLst>
                    <a:ext uri="{9D8B030D-6E8A-4147-A177-3AD203B41FA5}">
                      <a16:colId xmlns:a16="http://schemas.microsoft.com/office/drawing/2014/main" xmlns="" val="1893044043"/>
                    </a:ext>
                  </a:extLst>
                </a:gridCol>
                <a:gridCol w="2292179">
                  <a:extLst>
                    <a:ext uri="{9D8B030D-6E8A-4147-A177-3AD203B41FA5}">
                      <a16:colId xmlns:a16="http://schemas.microsoft.com/office/drawing/2014/main" xmlns="" val="2480397793"/>
                    </a:ext>
                  </a:extLst>
                </a:gridCol>
              </a:tblGrid>
              <a:tr h="32282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vertimų ir iliustracijų konkursas „Tavo Žvilgsnis”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2025-01- 03 mėn.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Lukaševičius,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695475"/>
                  </a:ext>
                </a:extLst>
              </a:tr>
              <a:tr h="7742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Žumbakytė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Martyna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Nomeikaitė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Padėkos raštai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4617930"/>
                  </a:ext>
                </a:extLst>
              </a:tr>
              <a:tr h="716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konkursas „Kalbų Kengūra 2025”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2025-03-26-27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Dominykas Dobrovolskis,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Lukaševičius,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Auksinės Kengūros 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944670"/>
                  </a:ext>
                </a:extLst>
              </a:tr>
              <a:tr h="1054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integruotas istorijos, anglų kalbos ir dailės konkursas „Išlaisvink praeitį kūrybiškai”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Barsegianaitė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Žumbakytė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021864"/>
                  </a:ext>
                </a:extLst>
              </a:tr>
              <a:tr h="2414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Tarptautinė konferencija „Globaliame pasaulyje kalbėti savo balsu”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Aidas Balsevičius, 1D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Barsegianaitė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Dručiūnas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Jaloveckas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Martyna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Nomeikaitė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Adrija Smilgytė,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0" marR="547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3573558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69061D1D-8EAF-AC74-FA7F-414623C66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811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643CB99E-0C8F-E87F-CB59-CCC5AA3D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MARINOS NENACHOVOS,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RUSŲ K. VM,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9195EE9A-DD3C-8E1F-F937-742468FC0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345668"/>
              </p:ext>
            </p:extLst>
          </p:nvPr>
        </p:nvGraphicFramePr>
        <p:xfrm>
          <a:off x="838200" y="1119373"/>
          <a:ext cx="9756290" cy="34308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03171">
                  <a:extLst>
                    <a:ext uri="{9D8B030D-6E8A-4147-A177-3AD203B41FA5}">
                      <a16:colId xmlns:a16="http://schemas.microsoft.com/office/drawing/2014/main" xmlns="" val="1722677623"/>
                    </a:ext>
                  </a:extLst>
                </a:gridCol>
                <a:gridCol w="1643743">
                  <a:extLst>
                    <a:ext uri="{9D8B030D-6E8A-4147-A177-3AD203B41FA5}">
                      <a16:colId xmlns:a16="http://schemas.microsoft.com/office/drawing/2014/main" xmlns="" val="2662861414"/>
                    </a:ext>
                  </a:extLst>
                </a:gridCol>
                <a:gridCol w="2852057">
                  <a:extLst>
                    <a:ext uri="{9D8B030D-6E8A-4147-A177-3AD203B41FA5}">
                      <a16:colId xmlns:a16="http://schemas.microsoft.com/office/drawing/2014/main" xmlns="" val="3449862216"/>
                    </a:ext>
                  </a:extLst>
                </a:gridCol>
                <a:gridCol w="1657319">
                  <a:extLst>
                    <a:ext uri="{9D8B030D-6E8A-4147-A177-3AD203B41FA5}">
                      <a16:colId xmlns:a16="http://schemas.microsoft.com/office/drawing/2014/main" xmlns="" val="2413933333"/>
                    </a:ext>
                  </a:extLst>
                </a:gridCol>
              </a:tblGrid>
              <a:tr h="34308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Rusų kalbos meninio skaitymo konkursas „Kai žodžiai tampa paukščiais”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2025-02-27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Erikas Jankauskas, 1D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078824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C53FE374-4E56-7CD2-6318-E6BE4D32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2170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18254AE-E5FC-0B79-AE43-F945948B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ILONOS PEČKIENĖS,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6D9F0F71-257A-ECFC-B0FB-A555C2D304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848806"/>
              </p:ext>
            </p:extLst>
          </p:nvPr>
        </p:nvGraphicFramePr>
        <p:xfrm>
          <a:off x="838200" y="1119373"/>
          <a:ext cx="10515600" cy="54591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12957">
                  <a:extLst>
                    <a:ext uri="{9D8B030D-6E8A-4147-A177-3AD203B41FA5}">
                      <a16:colId xmlns:a16="http://schemas.microsoft.com/office/drawing/2014/main" xmlns="" val="3273327873"/>
                    </a:ext>
                  </a:extLst>
                </a:gridCol>
                <a:gridCol w="1324630">
                  <a:extLst>
                    <a:ext uri="{9D8B030D-6E8A-4147-A177-3AD203B41FA5}">
                      <a16:colId xmlns:a16="http://schemas.microsoft.com/office/drawing/2014/main" xmlns="" val="2843459706"/>
                    </a:ext>
                  </a:extLst>
                </a:gridCol>
                <a:gridCol w="3025827">
                  <a:extLst>
                    <a:ext uri="{9D8B030D-6E8A-4147-A177-3AD203B41FA5}">
                      <a16:colId xmlns:a16="http://schemas.microsoft.com/office/drawing/2014/main" xmlns="" val="2847439831"/>
                    </a:ext>
                  </a:extLst>
                </a:gridCol>
                <a:gridCol w="1352186">
                  <a:extLst>
                    <a:ext uri="{9D8B030D-6E8A-4147-A177-3AD203B41FA5}">
                      <a16:colId xmlns:a16="http://schemas.microsoft.com/office/drawing/2014/main" xmlns="" val="3337296446"/>
                    </a:ext>
                  </a:extLst>
                </a:gridCol>
              </a:tblGrid>
              <a:tr h="795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Poezijos konkursas Europos kalbų savaitei paminėti „Kalbos - raktas į pasaulį, o poezija - į širdį”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2024-09-29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Vytautas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Ilonis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3593634"/>
                  </a:ext>
                </a:extLst>
              </a:tr>
              <a:tr h="1799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Vertimo konkursas „Verstuvės” 2025 (pavasario sesija)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Tilija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Austėja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Adašiūnaitė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Radzevičius,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Jokūbas Ribokas,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Aistė Gylytė,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Imanbajevas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Janavičius,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0261155"/>
                  </a:ext>
                </a:extLst>
              </a:tr>
              <a:tr h="1118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10-11 klasių mokinių vertimo žodžiu iš/į anglų kalbą konkursas „2025 m. globalus politinis diskursas”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Aistė Gylytė,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9229073"/>
                  </a:ext>
                </a:extLst>
              </a:tr>
              <a:tr h="1500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bendrojo ugdymo 10 (II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klasių mokinių užsienio kalbų konkursas „Po Europą daugiakalbiais batais”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2024-09-27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Naskauskas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Izabelė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Skietrytė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Elijus Trumpa,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Ustila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Varnagirytė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1" marR="4701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184417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2FAE3285-EA26-8611-712F-C0963EE4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4497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FDD87CB-76DC-9106-D23F-3E4EFD16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RASOS SADLAUSKIENĖS,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ME,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F4300757-9E31-E03E-B76F-F77F4B725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776311"/>
              </p:ext>
            </p:extLst>
          </p:nvPr>
        </p:nvGraphicFramePr>
        <p:xfrm>
          <a:off x="838200" y="1119373"/>
          <a:ext cx="9756290" cy="45840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77343">
                  <a:extLst>
                    <a:ext uri="{9D8B030D-6E8A-4147-A177-3AD203B41FA5}">
                      <a16:colId xmlns:a16="http://schemas.microsoft.com/office/drawing/2014/main" xmlns="" val="427143301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xmlns="" val="3651029841"/>
                    </a:ext>
                  </a:extLst>
                </a:gridCol>
                <a:gridCol w="2797629">
                  <a:extLst>
                    <a:ext uri="{9D8B030D-6E8A-4147-A177-3AD203B41FA5}">
                      <a16:colId xmlns:a16="http://schemas.microsoft.com/office/drawing/2014/main" xmlns="" val="192046214"/>
                    </a:ext>
                  </a:extLst>
                </a:gridCol>
                <a:gridCol w="1777061">
                  <a:extLst>
                    <a:ext uri="{9D8B030D-6E8A-4147-A177-3AD203B41FA5}">
                      <a16:colId xmlns:a16="http://schemas.microsoft.com/office/drawing/2014/main" xmlns="" val="3244153881"/>
                    </a:ext>
                  </a:extLst>
                </a:gridCol>
              </a:tblGrid>
              <a:tr h="4584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EUROSCOLA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Jukšta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Patrikas Miceika,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Goda Baranauskaitė, 4D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Bielskutė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Jonynaitė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Daumantas Baltakis,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Roberta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Žilovas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122779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9FCE851B-5FC5-2D67-0584-0B3294BEA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0591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246514C-542A-2C79-963F-A8F104EF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lt-LT" sz="28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JURGOS STONIENĖS, </a:t>
            </a:r>
            <a:br>
              <a:rPr lang="lt-LT" sz="28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8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VM, RUOŠTI MOKINIAI:</a:t>
            </a:r>
            <a:endParaRPr lang="en-GB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4054A475-0007-8379-8F9B-B8AC1E263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00526"/>
              </p:ext>
            </p:extLst>
          </p:nvPr>
        </p:nvGraphicFramePr>
        <p:xfrm>
          <a:off x="838201" y="1119373"/>
          <a:ext cx="9756291" cy="42773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50771">
                  <a:extLst>
                    <a:ext uri="{9D8B030D-6E8A-4147-A177-3AD203B41FA5}">
                      <a16:colId xmlns:a16="http://schemas.microsoft.com/office/drawing/2014/main" xmlns="" val="1162648025"/>
                    </a:ext>
                  </a:extLst>
                </a:gridCol>
                <a:gridCol w="2144486">
                  <a:extLst>
                    <a:ext uri="{9D8B030D-6E8A-4147-A177-3AD203B41FA5}">
                      <a16:colId xmlns:a16="http://schemas.microsoft.com/office/drawing/2014/main" xmlns="" val="262609264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485549816"/>
                    </a:ext>
                  </a:extLst>
                </a:gridCol>
                <a:gridCol w="1265434">
                  <a:extLst>
                    <a:ext uri="{9D8B030D-6E8A-4147-A177-3AD203B41FA5}">
                      <a16:colId xmlns:a16="http://schemas.microsoft.com/office/drawing/2014/main" xmlns="" val="1183588763"/>
                    </a:ext>
                  </a:extLst>
                </a:gridCol>
              </a:tblGrid>
              <a:tr h="4277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vertimo raštu iš užsienio kalbų į lietuvių kalbą konkursas „Tavo Žvilgsnis 2025”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7" marR="482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7" marR="4827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Benediktas Lukošius,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Tautvydas Musulas,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Norvaišaitė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Žiedė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Vincas Zigmantas,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Urbonavičius,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Kepalas,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Meškinytė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Gytis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Miklovis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Karolis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Rapolavičius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Mikulevičiūtė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Sadovskytė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Adrijus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Stirblys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Rojus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Užukauskas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7" marR="4827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7" marR="4827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7869590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10AB23B1-B937-B85B-1431-C3A4F77C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5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F163C19-BDBC-30F7-A852-7B33AE6D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362"/>
            <a:ext cx="10515600" cy="75424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KORNELIJOS INTIENĖS,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ME, RUOŠTI MOKINIAI</a:t>
            </a:r>
            <a:endParaRPr lang="en-GB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xmlns="" id="{39FF529B-A850-2C01-B1A2-4D6905F58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684220"/>
              </p:ext>
            </p:extLst>
          </p:nvPr>
        </p:nvGraphicFramePr>
        <p:xfrm>
          <a:off x="838200" y="958133"/>
          <a:ext cx="10135945" cy="44406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05997">
                  <a:extLst>
                    <a:ext uri="{9D8B030D-6E8A-4147-A177-3AD203B41FA5}">
                      <a16:colId xmlns:a16="http://schemas.microsoft.com/office/drawing/2014/main" xmlns="" val="2812467154"/>
                    </a:ext>
                  </a:extLst>
                </a:gridCol>
                <a:gridCol w="1803425">
                  <a:extLst>
                    <a:ext uri="{9D8B030D-6E8A-4147-A177-3AD203B41FA5}">
                      <a16:colId xmlns:a16="http://schemas.microsoft.com/office/drawing/2014/main" xmlns="" val="2891757069"/>
                    </a:ext>
                  </a:extLst>
                </a:gridCol>
                <a:gridCol w="2765987">
                  <a:extLst>
                    <a:ext uri="{9D8B030D-6E8A-4147-A177-3AD203B41FA5}">
                      <a16:colId xmlns:a16="http://schemas.microsoft.com/office/drawing/2014/main" xmlns="" val="3559635710"/>
                    </a:ext>
                  </a:extLst>
                </a:gridCol>
                <a:gridCol w="1760536">
                  <a:extLst>
                    <a:ext uri="{9D8B030D-6E8A-4147-A177-3AD203B41FA5}">
                      <a16:colId xmlns:a16="http://schemas.microsoft.com/office/drawing/2014/main" xmlns="" val="3345111579"/>
                    </a:ext>
                  </a:extLst>
                </a:gridCol>
              </a:tblGrid>
              <a:tr h="3333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Konkursas „MMM“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8" marR="4939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8" marR="493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Čepurnaitė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Regimantas Jukna,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Mazuras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Grantas Petkevičius,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Juozas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Prakapavičius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Mykolas Ramonas,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Simona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Soboleva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Šerpenskaitė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Vaitkevičiūtė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Kastijus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Valenta,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Mėta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Varnelytė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Želvytė,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8" marR="4939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8" marR="4939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926079"/>
                  </a:ext>
                </a:extLst>
              </a:tr>
              <a:tr h="1106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prof. J. Matulionio jaunųjų matematikų konkursas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8" marR="4939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8" marR="493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Čepurnaitė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Mėta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Varnelytė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Rimantas Rimkevičius,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8" marR="4939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8" marR="4939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7596112"/>
                  </a:ext>
                </a:extLst>
              </a:tr>
            </a:tbl>
          </a:graphicData>
        </a:graphic>
      </p:graphicFrame>
      <p:pic>
        <p:nvPicPr>
          <p:cNvPr id="7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3312F48B-8778-A1A4-12E2-B7CBA3AEE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22036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069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62A9A4B6-FBF1-47F8-D315-31D518D7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JURGOS STONIENĖS,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VM,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387B4DCC-89BC-E64A-B0AD-E258244CE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309920"/>
              </p:ext>
            </p:extLst>
          </p:nvPr>
        </p:nvGraphicFramePr>
        <p:xfrm>
          <a:off x="838200" y="1119375"/>
          <a:ext cx="10515599" cy="34391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7768">
                  <a:extLst>
                    <a:ext uri="{9D8B030D-6E8A-4147-A177-3AD203B41FA5}">
                      <a16:colId xmlns:a16="http://schemas.microsoft.com/office/drawing/2014/main" xmlns="" val="3819124109"/>
                    </a:ext>
                  </a:extLst>
                </a:gridCol>
                <a:gridCol w="1416908">
                  <a:extLst>
                    <a:ext uri="{9D8B030D-6E8A-4147-A177-3AD203B41FA5}">
                      <a16:colId xmlns:a16="http://schemas.microsoft.com/office/drawing/2014/main" xmlns="" val="2607257489"/>
                    </a:ext>
                  </a:extLst>
                </a:gridCol>
                <a:gridCol w="2869546">
                  <a:extLst>
                    <a:ext uri="{9D8B030D-6E8A-4147-A177-3AD203B41FA5}">
                      <a16:colId xmlns:a16="http://schemas.microsoft.com/office/drawing/2014/main" xmlns="" val="2817755310"/>
                    </a:ext>
                  </a:extLst>
                </a:gridCol>
                <a:gridCol w="2981377">
                  <a:extLst>
                    <a:ext uri="{9D8B030D-6E8A-4147-A177-3AD203B41FA5}">
                      <a16:colId xmlns:a16="http://schemas.microsoft.com/office/drawing/2014/main" xmlns="" val="788657750"/>
                    </a:ext>
                  </a:extLst>
                </a:gridCol>
              </a:tblGrid>
              <a:tr h="75634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konkursas „Kalbų Kengūra 2025”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Kepalas,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Ajhan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Mammadov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Auksinės Kengūros  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9381005"/>
                  </a:ext>
                </a:extLst>
              </a:tr>
              <a:tr h="5411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Lėja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Stasaitytė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Sidabrinės Kengūros 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3282713"/>
                  </a:ext>
                </a:extLst>
              </a:tr>
              <a:tr h="7296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Žiedė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Kupsikevičiūtė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Oranžinės Ken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gūros diplomai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511364"/>
                  </a:ext>
                </a:extLst>
              </a:tr>
              <a:tr h="14089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Justinas Martišius,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Povilas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Kedainis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Eligijus Kleinas,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(padėkos raštai)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2219733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37CE7CFF-92C0-0155-F75E-7608EC7BA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Lentelė 7">
            <a:extLst>
              <a:ext uri="{FF2B5EF4-FFF2-40B4-BE49-F238E27FC236}">
                <a16:creationId xmlns:a16="http://schemas.microsoft.com/office/drawing/2014/main" xmlns="" id="{5696EDB6-224E-8B6F-372C-AC43E8FDC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015712"/>
              </p:ext>
            </p:extLst>
          </p:nvPr>
        </p:nvGraphicFramePr>
        <p:xfrm>
          <a:off x="838200" y="4563762"/>
          <a:ext cx="10515600" cy="22283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39530">
                  <a:extLst>
                    <a:ext uri="{9D8B030D-6E8A-4147-A177-3AD203B41FA5}">
                      <a16:colId xmlns:a16="http://schemas.microsoft.com/office/drawing/2014/main" xmlns="" val="1867248358"/>
                    </a:ext>
                  </a:extLst>
                </a:gridCol>
                <a:gridCol w="1416908">
                  <a:extLst>
                    <a:ext uri="{9D8B030D-6E8A-4147-A177-3AD203B41FA5}">
                      <a16:colId xmlns:a16="http://schemas.microsoft.com/office/drawing/2014/main" xmlns="" val="1309855466"/>
                    </a:ext>
                  </a:extLst>
                </a:gridCol>
                <a:gridCol w="2864367">
                  <a:extLst>
                    <a:ext uri="{9D8B030D-6E8A-4147-A177-3AD203B41FA5}">
                      <a16:colId xmlns:a16="http://schemas.microsoft.com/office/drawing/2014/main" xmlns="" val="3088807421"/>
                    </a:ext>
                  </a:extLst>
                </a:gridCol>
                <a:gridCol w="2994795">
                  <a:extLst>
                    <a:ext uri="{9D8B030D-6E8A-4147-A177-3AD203B41FA5}">
                      <a16:colId xmlns:a16="http://schemas.microsoft.com/office/drawing/2014/main" xmlns="" val="3479229323"/>
                    </a:ext>
                  </a:extLst>
                </a:gridCol>
              </a:tblGrid>
              <a:tr h="2228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Tarptautinė konferencija – edukacinė pamoka „Globaliame pasaulyje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kalbėti savo balsu“ („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Finding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Voice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Global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2025-04-04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Aidas Laurišas,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Augustas Lukošius,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Metelionytė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Meškinytė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Gerda Škėmaitė,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(skaityti pranešimai)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7121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1625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5C8ED1D-4E6B-A685-2699-B50D4FD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JURGOS STONIENĖS,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VM,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606A5F33-A606-2E23-5CD6-551FF86A9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653760"/>
              </p:ext>
            </p:extLst>
          </p:nvPr>
        </p:nvGraphicFramePr>
        <p:xfrm>
          <a:off x="838200" y="1119373"/>
          <a:ext cx="9756290" cy="52649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33057">
                  <a:extLst>
                    <a:ext uri="{9D8B030D-6E8A-4147-A177-3AD203B41FA5}">
                      <a16:colId xmlns:a16="http://schemas.microsoft.com/office/drawing/2014/main" xmlns="" val="1697942462"/>
                    </a:ext>
                  </a:extLst>
                </a:gridCol>
                <a:gridCol w="1556657">
                  <a:extLst>
                    <a:ext uri="{9D8B030D-6E8A-4147-A177-3AD203B41FA5}">
                      <a16:colId xmlns:a16="http://schemas.microsoft.com/office/drawing/2014/main" xmlns="" val="1147267717"/>
                    </a:ext>
                  </a:extLst>
                </a:gridCol>
                <a:gridCol w="2808515">
                  <a:extLst>
                    <a:ext uri="{9D8B030D-6E8A-4147-A177-3AD203B41FA5}">
                      <a16:colId xmlns:a16="http://schemas.microsoft.com/office/drawing/2014/main" xmlns="" val="2329296475"/>
                    </a:ext>
                  </a:extLst>
                </a:gridCol>
                <a:gridCol w="2158061">
                  <a:extLst>
                    <a:ext uri="{9D8B030D-6E8A-4147-A177-3AD203B41FA5}">
                      <a16:colId xmlns:a16="http://schemas.microsoft.com/office/drawing/2014/main" xmlns="" val="3078262030"/>
                    </a:ext>
                  </a:extLst>
                </a:gridCol>
              </a:tblGrid>
              <a:tr h="5264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Apskričių viešųjų bibliotekų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asociacijos organizuotas 29-asis Knygos pristatymo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6" marR="6017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6" marR="601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 Masiulytė,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Storpirštytė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Sveikataitė,1A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Benediktas Lukošius,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Tautvydas Musulas,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Norvaišaitė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Fausta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Ramažauskaitė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Šarūnas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Šiožinis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Vincas Zigmantas,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 Žilinskaitė,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Žukauskaitė,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Žadauskaitė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6" marR="601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(padėkos raštai)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6" marR="6017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350095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ED455EF7-4084-5C2B-811F-3904DDCF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58059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785B280-0E9A-BAD1-7EAD-306B05EC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JURGOS STONIENĖS,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VM,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B5E0C387-B8EB-612D-9BDA-30CB00FEA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372768"/>
              </p:ext>
            </p:extLst>
          </p:nvPr>
        </p:nvGraphicFramePr>
        <p:xfrm>
          <a:off x="838200" y="1119373"/>
          <a:ext cx="9756289" cy="53818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14057">
                  <a:extLst>
                    <a:ext uri="{9D8B030D-6E8A-4147-A177-3AD203B41FA5}">
                      <a16:colId xmlns:a16="http://schemas.microsoft.com/office/drawing/2014/main" xmlns="" val="3835710750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xmlns="" val="2300364713"/>
                    </a:ext>
                  </a:extLst>
                </a:gridCol>
                <a:gridCol w="2862943">
                  <a:extLst>
                    <a:ext uri="{9D8B030D-6E8A-4147-A177-3AD203B41FA5}">
                      <a16:colId xmlns:a16="http://schemas.microsoft.com/office/drawing/2014/main" xmlns="" val="42813641"/>
                    </a:ext>
                  </a:extLst>
                </a:gridCol>
                <a:gridCol w="1700860">
                  <a:extLst>
                    <a:ext uri="{9D8B030D-6E8A-4147-A177-3AD203B41FA5}">
                      <a16:colId xmlns:a16="http://schemas.microsoft.com/office/drawing/2014/main" xmlns="" val="2533696170"/>
                    </a:ext>
                  </a:extLst>
                </a:gridCol>
              </a:tblGrid>
              <a:tr h="5373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Vertimo konkursas ,,Verstuvės” 2025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(pavasario sesija)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0" marR="596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0" marR="596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Mikuličiūtė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Osipauskaitė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Indrė Petrauskaitė,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Railaitė,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Sadovskytė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Stankevičius,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Lėja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Stasaitytė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Adrijus Stirbys,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Rūta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Stoniūtė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Šipaila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Rojus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Užukauskas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Leonardas Valčiukas,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Velička,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Viktorija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Žiedelytė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0" marR="596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0" marR="596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6964150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17CBD587-4F83-1971-969E-48CC49604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5906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6140B66-1760-61C9-8252-9BD480DD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JURGITOS STONIENĖS,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VOKIEČIŲ K.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0F9641AC-391F-D60B-6CF2-86E7844C6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850027"/>
              </p:ext>
            </p:extLst>
          </p:nvPr>
        </p:nvGraphicFramePr>
        <p:xfrm>
          <a:off x="838201" y="1119374"/>
          <a:ext cx="10515599" cy="507086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07081">
                  <a:extLst>
                    <a:ext uri="{9D8B030D-6E8A-4147-A177-3AD203B41FA5}">
                      <a16:colId xmlns:a16="http://schemas.microsoft.com/office/drawing/2014/main" xmlns="" val="3687187934"/>
                    </a:ext>
                  </a:extLst>
                </a:gridCol>
                <a:gridCol w="1820188">
                  <a:extLst>
                    <a:ext uri="{9D8B030D-6E8A-4147-A177-3AD203B41FA5}">
                      <a16:colId xmlns:a16="http://schemas.microsoft.com/office/drawing/2014/main" xmlns="" val="1666233536"/>
                    </a:ext>
                  </a:extLst>
                </a:gridCol>
                <a:gridCol w="2814634">
                  <a:extLst>
                    <a:ext uri="{9D8B030D-6E8A-4147-A177-3AD203B41FA5}">
                      <a16:colId xmlns:a16="http://schemas.microsoft.com/office/drawing/2014/main" xmlns="" val="3934919055"/>
                    </a:ext>
                  </a:extLst>
                </a:gridCol>
                <a:gridCol w="2273696">
                  <a:extLst>
                    <a:ext uri="{9D8B030D-6E8A-4147-A177-3AD203B41FA5}">
                      <a16:colId xmlns:a16="http://schemas.microsoft.com/office/drawing/2014/main" xmlns="" val="2438971301"/>
                    </a:ext>
                  </a:extLst>
                </a:gridCol>
              </a:tblGrid>
              <a:tr h="76385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Poezijos konkursas Europos kalbų savaitei paminėti „Kalbos - raktas į pasaulį, o poezija - į širdį”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2024-09-29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Smiltė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Kičaitė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Nominacija už parodytą sceninį meistriškumą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7230138"/>
                  </a:ext>
                </a:extLst>
              </a:tr>
              <a:tr h="5291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Ūla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Jarulytė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8225844"/>
                  </a:ext>
                </a:extLst>
              </a:tr>
              <a:tr h="725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Tarpmokyklinis projektas „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Deutsch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ist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nicht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schwierig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2024-10-07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 klasės vokiečių kalbos grupė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0312834"/>
                  </a:ext>
                </a:extLst>
              </a:tr>
              <a:tr h="1332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5-12 klasių mokinių vokiškos dainos konkursas 2024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2024-11-12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Merginų grupė: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Čepurnaitė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Rūta Gudelytė,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Jurgelevičiūtė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998861"/>
                  </a:ext>
                </a:extLst>
              </a:tr>
              <a:tr h="1277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bendrojo ugdymo mokyklų 7-10 klasių mokinių vokiečių poezijos raiškiojo skaitymo (vokiečių kalba) konkursas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2025-02-10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Ūla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Jarulytė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9" marR="5235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0893572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B52EE93E-B043-DF60-5C35-E316C697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37634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04C4EEE-5F2D-846F-9BCE-C1C037AD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JURGITOS STONIENĖS,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VOKIEČIŲ K. MM,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135F1A75-00AD-E726-7294-00D0A5658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692684"/>
              </p:ext>
            </p:extLst>
          </p:nvPr>
        </p:nvGraphicFramePr>
        <p:xfrm>
          <a:off x="838200" y="1119373"/>
          <a:ext cx="9756290" cy="54471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6977">
                  <a:extLst>
                    <a:ext uri="{9D8B030D-6E8A-4147-A177-3AD203B41FA5}">
                      <a16:colId xmlns:a16="http://schemas.microsoft.com/office/drawing/2014/main" xmlns="" val="2701738145"/>
                    </a:ext>
                  </a:extLst>
                </a:gridCol>
                <a:gridCol w="1376237">
                  <a:extLst>
                    <a:ext uri="{9D8B030D-6E8A-4147-A177-3AD203B41FA5}">
                      <a16:colId xmlns:a16="http://schemas.microsoft.com/office/drawing/2014/main" xmlns="" val="1104034258"/>
                    </a:ext>
                  </a:extLst>
                </a:gridCol>
                <a:gridCol w="2806977">
                  <a:extLst>
                    <a:ext uri="{9D8B030D-6E8A-4147-A177-3AD203B41FA5}">
                      <a16:colId xmlns:a16="http://schemas.microsoft.com/office/drawing/2014/main" xmlns="" val="1170503506"/>
                    </a:ext>
                  </a:extLst>
                </a:gridCol>
                <a:gridCol w="2766099">
                  <a:extLst>
                    <a:ext uri="{9D8B030D-6E8A-4147-A177-3AD203B41FA5}">
                      <a16:colId xmlns:a16="http://schemas.microsoft.com/office/drawing/2014/main" xmlns="" val="1876147669"/>
                    </a:ext>
                  </a:extLst>
                </a:gridCol>
              </a:tblGrid>
              <a:tr h="3411438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vertimų ir iliustracijų konkursas/projektas „Tavo žvilgsnis”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Benediktas Lukošius,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Justinas Rakauskas,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Vitkūnaitė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Ūla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Jarulytė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Tautvydas Budrius,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Gabrielė Ulevičiūtė,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Jurgelevičiūtė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Mozuras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Gailevičius, 2G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Diplomai (už vertimus iš vokiečių k.)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4910562"/>
                  </a:ext>
                </a:extLst>
              </a:tr>
              <a:tr h="3426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Čepurnaitė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Diplomas (iliustracija)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209266"/>
                  </a:ext>
                </a:extLst>
              </a:tr>
              <a:tr h="3426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Čepkevičius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2657691"/>
                  </a:ext>
                </a:extLst>
              </a:tr>
              <a:tr h="518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Mažoji vokiečių kalbos olimpiada, antrasis etapas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Gailevičius,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686380"/>
                  </a:ext>
                </a:extLst>
              </a:tr>
              <a:tr h="518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9-ų klasių vokiečių kalbos forumas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2025-04-07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Žiedė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Vitkauskaitė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3697516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1308FAC0-C240-8E6F-9E59-7F1FA529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7625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DE8D2E3-06BB-8AEC-1040-D413842A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LINOS ŠEŠKAUSKAITĖS,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VM,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BCC43E1C-CE7E-5B35-BDC2-32B4A2F4B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906843"/>
              </p:ext>
            </p:extLst>
          </p:nvPr>
        </p:nvGraphicFramePr>
        <p:xfrm>
          <a:off x="838200" y="1045232"/>
          <a:ext cx="9756290" cy="55998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xmlns="" val="4109008976"/>
                    </a:ext>
                  </a:extLst>
                </a:gridCol>
                <a:gridCol w="1534886">
                  <a:extLst>
                    <a:ext uri="{9D8B030D-6E8A-4147-A177-3AD203B41FA5}">
                      <a16:colId xmlns:a16="http://schemas.microsoft.com/office/drawing/2014/main" xmlns="" val="2361156499"/>
                    </a:ext>
                  </a:extLst>
                </a:gridCol>
                <a:gridCol w="3374571">
                  <a:extLst>
                    <a:ext uri="{9D8B030D-6E8A-4147-A177-3AD203B41FA5}">
                      <a16:colId xmlns:a16="http://schemas.microsoft.com/office/drawing/2014/main" xmlns="" val="2205292874"/>
                    </a:ext>
                  </a:extLst>
                </a:gridCol>
                <a:gridCol w="1570233">
                  <a:extLst>
                    <a:ext uri="{9D8B030D-6E8A-4147-A177-3AD203B41FA5}">
                      <a16:colId xmlns:a16="http://schemas.microsoft.com/office/drawing/2014/main" xmlns="" val="3485652511"/>
                    </a:ext>
                  </a:extLst>
                </a:gridCol>
              </a:tblGrid>
              <a:tr h="5219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Vertimo konkursas ,,Verstuvės” 2025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(rudens sesija)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2024-09-30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Luknė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Augustė Tauraitė,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Šapalaitė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Vereniūtė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Erika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Matulionytė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Meškauskas,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Ramanauskaitė,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Nikolas Titovas,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Kernius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Urbonavičius,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Marcelina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Mažonytė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Lily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Monkevičius, 4F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Sabaliauskaitė, 4F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Karolis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Saladis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0692346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7EDB10FB-CC07-6B5E-DA74-0F2F7675F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0386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A76B12D-C66F-7C69-807B-6DC53F7A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LINOS ŠEŠKAUSKAITĖS,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VM,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EE2C5E8E-1954-796E-209B-8ADED4D36C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762954"/>
              </p:ext>
            </p:extLst>
          </p:nvPr>
        </p:nvGraphicFramePr>
        <p:xfrm>
          <a:off x="838201" y="1119373"/>
          <a:ext cx="10515599" cy="53623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25438">
                  <a:extLst>
                    <a:ext uri="{9D8B030D-6E8A-4147-A177-3AD203B41FA5}">
                      <a16:colId xmlns:a16="http://schemas.microsoft.com/office/drawing/2014/main" xmlns="" val="4001535663"/>
                    </a:ext>
                  </a:extLst>
                </a:gridCol>
                <a:gridCol w="1483346">
                  <a:extLst>
                    <a:ext uri="{9D8B030D-6E8A-4147-A177-3AD203B41FA5}">
                      <a16:colId xmlns:a16="http://schemas.microsoft.com/office/drawing/2014/main" xmlns="" val="837853102"/>
                    </a:ext>
                  </a:extLst>
                </a:gridCol>
                <a:gridCol w="3680797">
                  <a:extLst>
                    <a:ext uri="{9D8B030D-6E8A-4147-A177-3AD203B41FA5}">
                      <a16:colId xmlns:a16="http://schemas.microsoft.com/office/drawing/2014/main" xmlns="" val="1109649322"/>
                    </a:ext>
                  </a:extLst>
                </a:gridCol>
                <a:gridCol w="2326018">
                  <a:extLst>
                    <a:ext uri="{9D8B030D-6E8A-4147-A177-3AD203B41FA5}">
                      <a16:colId xmlns:a16="http://schemas.microsoft.com/office/drawing/2014/main" xmlns="" val="1956189545"/>
                    </a:ext>
                  </a:extLst>
                </a:gridCol>
              </a:tblGrid>
              <a:tr h="677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mokinių anglų kalbos olimpiada (11 kl.)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Vereniūtė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6878747"/>
                  </a:ext>
                </a:extLst>
              </a:tr>
              <a:tr h="58645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vertimo raštu iš užsienio kalbų į lietuvių kalbą konkursas „Tavo Žvilgsnis 2025”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Kajus Česiūnas, 1H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Ūla Kandrotaitė, 1H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Padėkos raštai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7122996"/>
                  </a:ext>
                </a:extLst>
              </a:tr>
              <a:tr h="21586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Patricija Kačinskaitė,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Smiltė Lankaitė,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Augustė Tauraitė,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Guoda Agnietė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Zagorskaitė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Nikolas Titovas,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1785808"/>
                  </a:ext>
                </a:extLst>
              </a:tr>
              <a:tr h="118747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konkursas „Kalbų Kengūra 2025”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Bieliūnaitė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Erika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Matulionytė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Kernius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Urbonavičius,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Auksinės Kengūros 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0612045"/>
                  </a:ext>
                </a:extLst>
              </a:tr>
              <a:tr h="4470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Butkutė,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Oranžinės Kengūros 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8257958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5B70B001-5B47-FB51-AE29-2860A46B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0844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CE36975-6C5E-9154-39E0-9DFB934D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LINOS ŠEŠKAUSKAITĖS,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VM,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3B945D0D-46B0-B118-42EA-9C9D7BA92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797117"/>
              </p:ext>
            </p:extLst>
          </p:nvPr>
        </p:nvGraphicFramePr>
        <p:xfrm>
          <a:off x="838200" y="1119373"/>
          <a:ext cx="9756291" cy="48536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6978">
                  <a:extLst>
                    <a:ext uri="{9D8B030D-6E8A-4147-A177-3AD203B41FA5}">
                      <a16:colId xmlns:a16="http://schemas.microsoft.com/office/drawing/2014/main" xmlns="" val="3606629662"/>
                    </a:ext>
                  </a:extLst>
                </a:gridCol>
                <a:gridCol w="1376237">
                  <a:extLst>
                    <a:ext uri="{9D8B030D-6E8A-4147-A177-3AD203B41FA5}">
                      <a16:colId xmlns:a16="http://schemas.microsoft.com/office/drawing/2014/main" xmlns="" val="1610820350"/>
                    </a:ext>
                  </a:extLst>
                </a:gridCol>
                <a:gridCol w="2806978">
                  <a:extLst>
                    <a:ext uri="{9D8B030D-6E8A-4147-A177-3AD203B41FA5}">
                      <a16:colId xmlns:a16="http://schemas.microsoft.com/office/drawing/2014/main" xmlns="" val="2524054964"/>
                    </a:ext>
                  </a:extLst>
                </a:gridCol>
                <a:gridCol w="2766098">
                  <a:extLst>
                    <a:ext uri="{9D8B030D-6E8A-4147-A177-3AD203B41FA5}">
                      <a16:colId xmlns:a16="http://schemas.microsoft.com/office/drawing/2014/main" xmlns="" val="3320455079"/>
                    </a:ext>
                  </a:extLst>
                </a:gridCol>
              </a:tblGrid>
              <a:tr h="92063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Vertimo konkursas ,,Verstuvės” 2025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(pavasario sesija)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Erika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Matulionytė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Meškauskas,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geriausiai pasirodžiusių I-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ojo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etapo dalyvių sąraše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5290176"/>
                  </a:ext>
                </a:extLst>
              </a:tr>
              <a:tr h="3933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Šapalaitė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Luknė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Augustė Tauraitė,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Vereniūtė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Erika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Matulionytė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Ramanauskaitė,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Nikolas Titovas,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Kernius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Urbonavičius,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5470565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3D52B843-8AE1-B210-08F9-3FC4D29F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3805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689E1E3-2CB4-D8E1-4D21-56A75F52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INDRĖS ŠVEDKAUSKIENĖS,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85393FDC-44BD-7087-4FC4-5D94F7255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554627"/>
              </p:ext>
            </p:extLst>
          </p:nvPr>
        </p:nvGraphicFramePr>
        <p:xfrm>
          <a:off x="838200" y="1119373"/>
          <a:ext cx="9756290" cy="54991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12771">
                  <a:extLst>
                    <a:ext uri="{9D8B030D-6E8A-4147-A177-3AD203B41FA5}">
                      <a16:colId xmlns:a16="http://schemas.microsoft.com/office/drawing/2014/main" xmlns="" val="2590424866"/>
                    </a:ext>
                  </a:extLst>
                </a:gridCol>
                <a:gridCol w="1480458">
                  <a:extLst>
                    <a:ext uri="{9D8B030D-6E8A-4147-A177-3AD203B41FA5}">
                      <a16:colId xmlns:a16="http://schemas.microsoft.com/office/drawing/2014/main" xmlns="" val="2494566986"/>
                    </a:ext>
                  </a:extLst>
                </a:gridCol>
                <a:gridCol w="2464290">
                  <a:extLst>
                    <a:ext uri="{9D8B030D-6E8A-4147-A177-3AD203B41FA5}">
                      <a16:colId xmlns:a16="http://schemas.microsoft.com/office/drawing/2014/main" xmlns="" val="2254085340"/>
                    </a:ext>
                  </a:extLst>
                </a:gridCol>
                <a:gridCol w="1598771">
                  <a:extLst>
                    <a:ext uri="{9D8B030D-6E8A-4147-A177-3AD203B41FA5}">
                      <a16:colId xmlns:a16="http://schemas.microsoft.com/office/drawing/2014/main" xmlns="" val="1290449130"/>
                    </a:ext>
                  </a:extLst>
                </a:gridCol>
              </a:tblGrid>
              <a:tr h="2268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poezijos konkursas Europos kalbų dienai paminėti „Kalbos - raktas į pasaulį, o poezija - į širdį”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Viola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Dočkutė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4392399"/>
                  </a:ext>
                </a:extLst>
              </a:tr>
              <a:tr h="1288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anglų kalbos konkursas 9-10 klasių, savivaldybės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2025-02-06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Kunigėlytė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434979"/>
                  </a:ext>
                </a:extLst>
              </a:tr>
              <a:tr h="1941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vertimo raštu iš užsienio kalbų į lietuvių kalbą konkursas Tavo Žvilgsnis 2025”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Deimantė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Kliunkaitė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Aušiūraitytė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Girniūtė,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6861474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FEF4854E-E772-E072-C7CE-959A80D11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0807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48A2F1E-3A8E-8DED-C895-421E4337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INDRĖS ŠVEDKAUSKIENĖS,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MM,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82216ABE-BDDA-1A2D-8503-3C661BC85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386501"/>
              </p:ext>
            </p:extLst>
          </p:nvPr>
        </p:nvGraphicFramePr>
        <p:xfrm>
          <a:off x="838200" y="1119373"/>
          <a:ext cx="9756291" cy="52911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93571">
                  <a:extLst>
                    <a:ext uri="{9D8B030D-6E8A-4147-A177-3AD203B41FA5}">
                      <a16:colId xmlns:a16="http://schemas.microsoft.com/office/drawing/2014/main" xmlns="" val="1765277940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xmlns="" val="1783245033"/>
                    </a:ext>
                  </a:extLst>
                </a:gridCol>
                <a:gridCol w="2526662">
                  <a:extLst>
                    <a:ext uri="{9D8B030D-6E8A-4147-A177-3AD203B41FA5}">
                      <a16:colId xmlns:a16="http://schemas.microsoft.com/office/drawing/2014/main" xmlns="" val="1165234414"/>
                    </a:ext>
                  </a:extLst>
                </a:gridCol>
                <a:gridCol w="2842686">
                  <a:extLst>
                    <a:ext uri="{9D8B030D-6E8A-4147-A177-3AD203B41FA5}">
                      <a16:colId xmlns:a16="http://schemas.microsoft.com/office/drawing/2014/main" xmlns="" val="30705567"/>
                    </a:ext>
                  </a:extLst>
                </a:gridCol>
              </a:tblGrid>
              <a:tr h="70722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konkursas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„Kalbų Kengūra 2025”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Ąžuolas Palaima,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Auksinės Kengūros 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9491686"/>
                  </a:ext>
                </a:extLst>
              </a:tr>
              <a:tr h="6357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Ūla Jarulytė, 1F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Sidabrinės Kengūros 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7365245"/>
                  </a:ext>
                </a:extLst>
              </a:tr>
              <a:tr h="7072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Požečka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Oranžinės Kengūros 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854892"/>
                  </a:ext>
                </a:extLst>
              </a:tr>
              <a:tr h="3190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Aras Baltrušaitis,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Rojus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Budreckas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Cibulskytė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Kristupas Gudauskas,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Aurora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Kapralova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Kilinskas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Kovaliūnaitė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Padėkos raštai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69299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BC32C094-7D28-B651-B401-C59366F5A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0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36B712E-36D3-B109-10E1-96014016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913"/>
            <a:ext cx="10515600" cy="75424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MIGLĖS JANUŠKIENĖS,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B433793F-C601-E291-619B-4768D2359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374663"/>
              </p:ext>
            </p:extLst>
          </p:nvPr>
        </p:nvGraphicFramePr>
        <p:xfrm>
          <a:off x="838200" y="1058161"/>
          <a:ext cx="9756290" cy="55930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37857">
                  <a:extLst>
                    <a:ext uri="{9D8B030D-6E8A-4147-A177-3AD203B41FA5}">
                      <a16:colId xmlns:a16="http://schemas.microsoft.com/office/drawing/2014/main" xmlns="" val="2155838261"/>
                    </a:ext>
                  </a:extLst>
                </a:gridCol>
                <a:gridCol w="1643743">
                  <a:extLst>
                    <a:ext uri="{9D8B030D-6E8A-4147-A177-3AD203B41FA5}">
                      <a16:colId xmlns:a16="http://schemas.microsoft.com/office/drawing/2014/main" xmlns="" val="1370976802"/>
                    </a:ext>
                  </a:extLst>
                </a:gridCol>
                <a:gridCol w="2841171">
                  <a:extLst>
                    <a:ext uri="{9D8B030D-6E8A-4147-A177-3AD203B41FA5}">
                      <a16:colId xmlns:a16="http://schemas.microsoft.com/office/drawing/2014/main" xmlns="" val="3130944570"/>
                    </a:ext>
                  </a:extLst>
                </a:gridCol>
                <a:gridCol w="1733519">
                  <a:extLst>
                    <a:ext uri="{9D8B030D-6E8A-4147-A177-3AD203B41FA5}">
                      <a16:colId xmlns:a16="http://schemas.microsoft.com/office/drawing/2014/main" xmlns="" val="1274301837"/>
                    </a:ext>
                  </a:extLst>
                </a:gridCol>
              </a:tblGrid>
              <a:tr h="1854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Konkursas MMM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Murmaitė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Tamošiūnaitė,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Kvederytė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Tilinga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5371174"/>
                  </a:ext>
                </a:extLst>
              </a:tr>
              <a:tr h="14705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matematikos konkursas „KENGŪRA 2025“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Kvederytė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Tilinga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Timošenko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3224938"/>
                  </a:ext>
                </a:extLst>
              </a:tr>
              <a:tr h="1086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Tarptautinė matematikos olimpiadai Kings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(finalas)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2025-02-27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Tilinga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555103"/>
                  </a:ext>
                </a:extLst>
              </a:tr>
              <a:tr h="1181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73-osios Lietuvos mokinių matematikos olimpiados savivaldybės etapas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Timošenko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859180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87C9B005-56F9-1CC0-ABA8-7CAC3BF0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03913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851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6E24840E-D037-B74E-5DC9-1B520B3A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INDRĖS ŠVEDKAUSKIENĖS,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ANGLŲ K. MM,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45419868-5A5C-46F6-6199-DEBAB3AB1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137971"/>
              </p:ext>
            </p:extLst>
          </p:nvPr>
        </p:nvGraphicFramePr>
        <p:xfrm>
          <a:off x="838200" y="1119373"/>
          <a:ext cx="9756290" cy="50575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99114">
                  <a:extLst>
                    <a:ext uri="{9D8B030D-6E8A-4147-A177-3AD203B41FA5}">
                      <a16:colId xmlns:a16="http://schemas.microsoft.com/office/drawing/2014/main" xmlns="" val="3308836030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xmlns="" val="286499835"/>
                    </a:ext>
                  </a:extLst>
                </a:gridCol>
                <a:gridCol w="2536372">
                  <a:extLst>
                    <a:ext uri="{9D8B030D-6E8A-4147-A177-3AD203B41FA5}">
                      <a16:colId xmlns:a16="http://schemas.microsoft.com/office/drawing/2014/main" xmlns="" val="2099186365"/>
                    </a:ext>
                  </a:extLst>
                </a:gridCol>
                <a:gridCol w="1559347">
                  <a:extLst>
                    <a:ext uri="{9D8B030D-6E8A-4147-A177-3AD203B41FA5}">
                      <a16:colId xmlns:a16="http://schemas.microsoft.com/office/drawing/2014/main" xmlns="" val="117496800"/>
                    </a:ext>
                  </a:extLst>
                </a:gridCol>
              </a:tblGrid>
              <a:tr h="915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oratorių konkursas anglų kalba LCC universitete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Viola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Dočkutė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233047"/>
                  </a:ext>
                </a:extLst>
              </a:tr>
              <a:tr h="1148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Tarptautinė konferencija - edukacinė pamoka „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Finding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Voice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Global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2025-04-04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Aušiūraitytė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6663295"/>
                  </a:ext>
                </a:extLst>
              </a:tr>
              <a:tr h="1148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dainos užsienio kalba konkursas „Kalbos melodija”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Kulakauskaitė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9152455"/>
                  </a:ext>
                </a:extLst>
              </a:tr>
              <a:tr h="1845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10 - 11 klasių mokinių vertimo žodžiu iš/į anglų kalbą konkursas „2025 m. globalus politinis diskursas“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Gailevičius,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7456718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E5F237B3-37C3-3798-6EAE-F02909B8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0367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-66675" y="870229"/>
            <a:ext cx="11907296" cy="671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GIMNAZIJA DIDŽIUOJASI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UŽSIENIO KALBŲ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MOKYTOJAIS IR JŲ MOKINIAIS!  </a:t>
            </a:r>
            <a:endParaRPr lang="lt-LT" sz="5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JŪS – KAUNO „SAULĖS“ GIMNAZIJOS ŠLOVĖ IR GARBĖ! 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0624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-19050" y="0"/>
            <a:ext cx="12211050" cy="728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itin aukštus rezultatus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konkursuose, olimpiadose, projektuose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PAVARDĖS ĮRAŠOMOS Į GIMNAZIJOS </a:t>
            </a:r>
            <a:r>
              <a:rPr lang="lt-LT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GARBĖS KNYGĄ </a:t>
            </a: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ir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47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UŽSIENIO FILOLOGIJOS LAUREATAIS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skelbiami... </a:t>
            </a:r>
            <a:endParaRPr lang="lt-LT" sz="32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6727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400730"/>
            <a:ext cx="10515600" cy="2543175"/>
          </a:xfrm>
          <a:solidFill>
            <a:schemeClr val="bg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m. 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UŽSIENIO FILOLOGIJOS LAUREATAI</a:t>
            </a:r>
            <a:endParaRPr lang="lt-LT" sz="35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3048000"/>
            <a:ext cx="10515600" cy="3128963"/>
          </a:xfrm>
        </p:spPr>
        <p:txBody>
          <a:bodyPr/>
          <a:lstStyle/>
          <a:p>
            <a:pPr marL="0" indent="0" algn="ctr">
              <a:buNone/>
            </a:pPr>
            <a:r>
              <a:rPr lang="lt-LT" sz="4000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Viola</a:t>
            </a: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lt-LT" sz="4000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Dočkutė</a:t>
            </a:r>
            <a:r>
              <a:rPr lang="lt-LT" dirty="0">
                <a:latin typeface="Bookman Old Style" panose="020506040505050202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3A klasės mokinė</a:t>
            </a:r>
          </a:p>
          <a:p>
            <a:pPr marL="0" indent="0" algn="ctr">
              <a:buNone/>
            </a:pPr>
            <a:endParaRPr lang="lt-LT" i="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Indrė </a:t>
            </a:r>
            <a:r>
              <a:rPr lang="lt-LT" sz="4000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Švedkauskienė</a:t>
            </a:r>
            <a:r>
              <a:rPr lang="lt-LT" dirty="0">
                <a:latin typeface="Bookman Old Style" panose="020506040505050202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anglų kalbos mokytoja metodininkė</a:t>
            </a:r>
          </a:p>
          <a:p>
            <a:pPr marL="0" indent="0" algn="ctr">
              <a:buNone/>
            </a:pPr>
            <a:endParaRPr lang="lt-LT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87" y="670080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3133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" y="432079"/>
            <a:ext cx="11907296" cy="67122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KANDIDATAI Į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MENŲ IR TECHNOLOGIJŲ LAUREATUS</a:t>
            </a:r>
            <a:endParaRPr lang="lt-LT" sz="5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dalyvavimą ir aukštus rezultatus</a:t>
            </a:r>
            <a:b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MENŲ IR TECHNOLOGIJŲ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konkursuose, olimpiadose, projektuose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ŠIEMS MOKINIAMS IR JUOS RUOŠUSIEMS MOKYTOJAMS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0123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UGNIAUS CIPRISEVIČIAUS,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MUZIKOS MM,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Lentelė 2"/>
          <p:cNvGraphicFramePr>
            <a:graphicFrameLocks noGrp="1"/>
          </p:cNvGraphicFramePr>
          <p:nvPr/>
        </p:nvGraphicFramePr>
        <p:xfrm>
          <a:off x="374470" y="1183117"/>
          <a:ext cx="10220020" cy="3879088"/>
        </p:xfrm>
        <a:graphic>
          <a:graphicData uri="http://schemas.openxmlformats.org/drawingml/2006/table">
            <a:tbl>
              <a:tblPr bandRow="1"/>
              <a:tblGrid>
                <a:gridCol w="4302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3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9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40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Muzikinis virtualus festivalis „Su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Kalėdom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iš toli”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2024-12-18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2K klasės mokiniai 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ir rajono bendrojo ugdymo mokyklų ir gimnazijų moksleivių muzikos ir šokio festivalis „Valentino ritmai”</a:t>
                      </a:r>
                    </a:p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2025-02-13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Stanelis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</a:p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59310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JOVITOS KULAKAUSKIENĖS,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MUZIKOS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69" y="1183117"/>
          <a:ext cx="10220022" cy="4378452"/>
        </p:xfrm>
        <a:graphic>
          <a:graphicData uri="http://schemas.openxmlformats.org/drawingml/2006/table">
            <a:tbl>
              <a:tblPr bandRow="1"/>
              <a:tblGrid>
                <a:gridCol w="3605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8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22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42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ir rajono moksleivių XIX patriotinės dainos konkursas, skirtas Lietuvos kariuomenės dienai paminėti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2024-11-26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Mišrus jaunimo choras „Akordas”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 ir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 PRIX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vaikų ir jaunimo festivalis konkursas „Mes Lietuvos vaikai”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2025-03-29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Mišrus jaunimo choras „Akordas”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laipsnio diplomas,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kategorija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XIII Lietuvos mokinių dainuojamosios poezijos konkursas „Mano senas drauge…”, poetei Elenai Mezginaitei atminti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2024-11-14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Kulakauskaitė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44551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JOVITOS KULAKAUSKIENĖS,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MUZIKOS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51150"/>
              </p:ext>
            </p:extLst>
          </p:nvPr>
        </p:nvGraphicFramePr>
        <p:xfrm>
          <a:off x="374469" y="1183117"/>
          <a:ext cx="10220022" cy="5201412"/>
        </p:xfrm>
        <a:graphic>
          <a:graphicData uri="http://schemas.openxmlformats.org/drawingml/2006/table">
            <a:tbl>
              <a:tblPr bandRow="1"/>
              <a:tblGrid>
                <a:gridCol w="3688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8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8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46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vokalo festivalis - konkursas „Teatrališka daina 2025”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2025-02-25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Kulakauskaitė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mokinių dainuojamosios poezijos konkursas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2025-05-16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Kulakauskaitė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regiono atrankos turas)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t-LT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vieta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(Finalinis/ Lietuvos turas)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Respublikinio bendrojo ugdymo mokyklų mokinių Prancūziškos dainos festivalis „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Chantons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toujours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chantons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ensemble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2025-03-30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Kulakauskaitė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78014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JOVITOS KULAKAUSKIENĖS,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MUZIKOS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70" y="1183117"/>
          <a:ext cx="10220020" cy="4221988"/>
        </p:xfrm>
        <a:graphic>
          <a:graphicData uri="http://schemas.openxmlformats.org/drawingml/2006/table">
            <a:tbl>
              <a:tblPr bandRow="1"/>
              <a:tblGrid>
                <a:gridCol w="3439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1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1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72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dainos užsienio kalba konkursas „Kalbos melodija”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2025-04-10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Kulakauskaitė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laipsnio diplomas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5-12 klasių mokinių vokiškos dainos konkursas 2024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2024-11-12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Čepurnaitė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Rūta Gudelytė, 2E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Jurgelevičiūtė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33576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LILI LAUCEVIČIENĖS, </a:t>
            </a:r>
          </a:p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NŠ TEATRO STUDIJOS) VADOVĖS, MM,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69" y="1183117"/>
          <a:ext cx="10979330" cy="4740656"/>
        </p:xfrm>
        <a:graphic>
          <a:graphicData uri="http://schemas.openxmlformats.org/drawingml/2006/table">
            <a:tbl>
              <a:tblPr bandRow="1"/>
              <a:tblGrid>
                <a:gridCol w="4929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3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8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79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240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Poezijos konkursas Europos kalbų savaitei paminėti „Kalbos - raktas į pasaulį, o poezija - į širdį”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Izabelė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Kupsikevičiūtė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Raiškaus skaitymo prancūzų kalba popietė - konkursas  „Les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voix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poesie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(„Poezijos balsai”)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2025-02-12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Izabelė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Laureatė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M. K. Čiurlionio draugijos Jaunųjų 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čiurlioniečių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sekcijos „Vilties preliudai” organizuojama kūrybinių darbų paroda, skirta 150 M. K. Čiurlionio metinėms „Pokalbiai su M. K. Čiurlioniu: iš karalių pasakos ateiname…”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2025 -05-14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Teatro (dramos) studijos „Čia ir dabar” spektaklio „Išskleisk sparnus” dalyviai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Nominacija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39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73B10C3-958C-7000-53BF-9C9FCED2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MIGLĖS JANUŠKIENĖS, 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0DF4931A-EC2F-F5DD-B6CA-AFC4A60A2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621834"/>
              </p:ext>
            </p:extLst>
          </p:nvPr>
        </p:nvGraphicFramePr>
        <p:xfrm>
          <a:off x="838200" y="1119373"/>
          <a:ext cx="9756288" cy="16782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0886">
                  <a:extLst>
                    <a:ext uri="{9D8B030D-6E8A-4147-A177-3AD203B41FA5}">
                      <a16:colId xmlns:a16="http://schemas.microsoft.com/office/drawing/2014/main" xmlns="" val="45797156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534864135"/>
                    </a:ext>
                  </a:extLst>
                </a:gridCol>
                <a:gridCol w="2601685">
                  <a:extLst>
                    <a:ext uri="{9D8B030D-6E8A-4147-A177-3AD203B41FA5}">
                      <a16:colId xmlns:a16="http://schemas.microsoft.com/office/drawing/2014/main" xmlns="" val="2308984242"/>
                    </a:ext>
                  </a:extLst>
                </a:gridCol>
                <a:gridCol w="1657317">
                  <a:extLst>
                    <a:ext uri="{9D8B030D-6E8A-4147-A177-3AD203B41FA5}">
                      <a16:colId xmlns:a16="http://schemas.microsoft.com/office/drawing/2014/main" xmlns="" val="3722531087"/>
                    </a:ext>
                  </a:extLst>
                </a:gridCol>
              </a:tblGrid>
              <a:tr h="1678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I–IV gimnazijos (9–12) klasių mergaičių komandų matematikos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Tamošiūnaitė,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3203145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1E83F629-F414-6CDD-0AE2-9A3E8E130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xmlns="" id="{0FD114B8-B116-52DE-C950-EA1667007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47005"/>
              </p:ext>
            </p:extLst>
          </p:nvPr>
        </p:nvGraphicFramePr>
        <p:xfrm>
          <a:off x="838198" y="2797629"/>
          <a:ext cx="9756288" cy="39515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0002">
                  <a:extLst>
                    <a:ext uri="{9D8B030D-6E8A-4147-A177-3AD203B41FA5}">
                      <a16:colId xmlns:a16="http://schemas.microsoft.com/office/drawing/2014/main" xmlns="" val="424374621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103348831"/>
                    </a:ext>
                  </a:extLst>
                </a:gridCol>
                <a:gridCol w="2623457">
                  <a:extLst>
                    <a:ext uri="{9D8B030D-6E8A-4147-A177-3AD203B41FA5}">
                      <a16:colId xmlns:a16="http://schemas.microsoft.com/office/drawing/2014/main" xmlns="" val="574566303"/>
                    </a:ext>
                  </a:extLst>
                </a:gridCol>
                <a:gridCol w="1646429">
                  <a:extLst>
                    <a:ext uri="{9D8B030D-6E8A-4147-A177-3AD203B41FA5}">
                      <a16:colId xmlns:a16="http://schemas.microsoft.com/office/drawing/2014/main" xmlns="" val="3158938496"/>
                    </a:ext>
                  </a:extLst>
                </a:gridCol>
              </a:tblGrid>
              <a:tr h="87545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Šalies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Janųjų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matematikų konkursas „Žiburys – populiarinkime matematiką“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Bučytė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4685178"/>
                  </a:ext>
                </a:extLst>
              </a:tr>
              <a:tr h="30760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Gineika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Survilaitė,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Tamošiūnaitė,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Kvederytė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Tilinga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Timošenko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8357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6289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ASTOS MATUKYNAITĖS - VARNAUSKIENĖS,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DAILĖS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022393"/>
              </p:ext>
            </p:extLst>
          </p:nvPr>
        </p:nvGraphicFramePr>
        <p:xfrm>
          <a:off x="374469" y="1183117"/>
          <a:ext cx="10220021" cy="5061166"/>
        </p:xfrm>
        <a:graphic>
          <a:graphicData uri="http://schemas.openxmlformats.org/drawingml/2006/table">
            <a:tbl>
              <a:tblPr bandRow="1"/>
              <a:tblGrid>
                <a:gridCol w="4005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4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2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66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8641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bendrojo ugdymo mokyklų mokinių tapybos, grafikos, fotografijos ir mišrios technikos projektas - pleneras „Miesto pulsas“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2024-11-14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Sadovskytė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864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Kasperavičiūtė, 3H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864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Butkutė, 1H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64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Gabinaitytė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8641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Mokslo populiarinimo piešinių ir fotografijų konkursas „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BioChemVisions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mokslo pažinimas kasdienybės ženkluose“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2024-11-27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Čepurnaitė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796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Gerda Škėmaitė, 3A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66746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ASTOS MATUKYNAITĖS - VARNAUSKIENĖS,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DAILĖS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70" y="1183117"/>
          <a:ext cx="10220019" cy="5460937"/>
        </p:xfrm>
        <a:graphic>
          <a:graphicData uri="http://schemas.openxmlformats.org/drawingml/2006/table">
            <a:tbl>
              <a:tblPr bandRow="1"/>
              <a:tblGrid>
                <a:gridCol w="3814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7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0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7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240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ugdymo įstaigų 5-12 klasių mokinių projektas „Ten kur mano namai“ kultūrinio orientavimosi konkursas „Miesto paveikslas - universitetinis Kaunas“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2024-10-22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Babujevaitė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Izabelė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Skietrytė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Varnagirytė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Inesas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Aghasaryan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Augustus Armalis,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Marijus Čeponis,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Vainius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Damaševičius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Faustas Ivanovas,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Jakubauskaitė,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Glebauskaitė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Kalėda,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Smiltė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Kičaitė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Haris Milčius,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t-LT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72643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ASTOS MATUKYNAITĖS - VARNAUSKIENĖS,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DAILĖS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242777"/>
              </p:ext>
            </p:extLst>
          </p:nvPr>
        </p:nvGraphicFramePr>
        <p:xfrm>
          <a:off x="374469" y="1260317"/>
          <a:ext cx="10247476" cy="3921283"/>
        </p:xfrm>
        <a:graphic>
          <a:graphicData uri="http://schemas.openxmlformats.org/drawingml/2006/table">
            <a:tbl>
              <a:tblPr bandRow="1"/>
              <a:tblGrid>
                <a:gridCol w="39851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4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0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8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21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ugdymo įstaigų 5-12 klasių mokinių projektas „Ten kur mano namai“ kultūrinio orientavimosi konkursas „Miesto paveikslas - universitetinis Kaunas“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2024-10-22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Minkštimaitė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Naskauskas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Elijus Trumpa, 2A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Motiejus Varnauskas, 2A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Virbalas, 2A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Čepurnaitė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Duonelaitytė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Mazūras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Kipras Sakalauskas, 2E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Juozas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Prakapavičius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Mėta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Varnelytė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Julius Jurkonis, 2H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Malinauskas, 2H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Račiūnas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2H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08745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ASTOS MATUKYNAITĖS - VARNAUSKIENĖS,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DAILĖS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088582"/>
              </p:ext>
            </p:extLst>
          </p:nvPr>
        </p:nvGraphicFramePr>
        <p:xfrm>
          <a:off x="374469" y="1257257"/>
          <a:ext cx="10220021" cy="4146764"/>
        </p:xfrm>
        <a:graphic>
          <a:graphicData uri="http://schemas.openxmlformats.org/drawingml/2006/table">
            <a:tbl>
              <a:tblPr bandRow="1"/>
              <a:tblGrid>
                <a:gridCol w="3405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1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95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467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„Saulės“ gimnazijos konkursas „Daina iš gyvenimo tiesių eilių“ pagal projektą „Kilni dvasia“, skirtą Elenos Spirgevičiūtės 100-osioms gimimo ir 80-osioms mirties metinėms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2024-11-28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Plačinskas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Šapalaitė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Arminas Vilkas, 3D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Gutijera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Maziliauskaitė, 3E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Znaidauskaitė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Terleckis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Lažauskaitė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3K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Matulaitytė, 3K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Pališkytė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3K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Urtė Motiejūnaitė, 4E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Laimėtojai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(darbai atrinkti parodai „Nepalenkiamoji Elena Spirgevičiūtė“)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82739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ASTOS MATUKYNAITĖS - VARNAUSKIENĖS,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DAILĖS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364838"/>
              </p:ext>
            </p:extLst>
          </p:nvPr>
        </p:nvGraphicFramePr>
        <p:xfrm>
          <a:off x="386470" y="1249019"/>
          <a:ext cx="10220023" cy="4427728"/>
        </p:xfrm>
        <a:graphic>
          <a:graphicData uri="http://schemas.openxmlformats.org/drawingml/2006/table">
            <a:tbl>
              <a:tblPr bandRow="1"/>
              <a:tblGrid>
                <a:gridCol w="3701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9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3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240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A. Žmuidzinavičiaus piešimo olimpiada 2025 KTU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Ringaitytė</a:t>
                      </a: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</a:t>
                      </a:r>
                      <a:r>
                        <a:rPr lang="lt-LT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Klebanskaja</a:t>
                      </a: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Gabrielė </a:t>
                      </a:r>
                      <a:r>
                        <a:rPr lang="lt-LT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Kederytė</a:t>
                      </a: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2H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Račiūnas</a:t>
                      </a: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2H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Dovilė </a:t>
                      </a:r>
                      <a:r>
                        <a:rPr lang="lt-LT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Meškinytė</a:t>
                      </a: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Gerda Škėmaitė, 3A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Justina </a:t>
                      </a:r>
                      <a:r>
                        <a:rPr lang="lt-LT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Gabinaitytė</a:t>
                      </a: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Vaiva </a:t>
                      </a:r>
                      <a:r>
                        <a:rPr lang="lt-LT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Sadovskytė</a:t>
                      </a: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Arnas </a:t>
                      </a:r>
                      <a:r>
                        <a:rPr lang="lt-LT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Plačinskas</a:t>
                      </a: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Goda </a:t>
                      </a:r>
                      <a:r>
                        <a:rPr lang="lt-LT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Šapalaitė</a:t>
                      </a: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4108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ASTOS MATUKYNAITĖS - VARNAUSKIENĖS,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DAILĖS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45446"/>
              </p:ext>
            </p:extLst>
          </p:nvPr>
        </p:nvGraphicFramePr>
        <p:xfrm>
          <a:off x="374468" y="1183117"/>
          <a:ext cx="10979332" cy="4016248"/>
        </p:xfrm>
        <a:graphic>
          <a:graphicData uri="http://schemas.openxmlformats.org/drawingml/2006/table">
            <a:tbl>
              <a:tblPr bandRow="1"/>
              <a:tblGrid>
                <a:gridCol w="4181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1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67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89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Mokinių dailės olimpiada „Menas beribis. M. K. Čiurlioniui - 150”, II-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(miesto) etapas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2025-02-14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Freigofaitė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Gabinaitytė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KŠIC, Kauno miesto mokytojų dailės būrelis, Kauno Juozo Grušo meno gimnazija: tarptautinis vaikų ir jaunimo miniatiūrų konkursas „Legenda“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2025-04-28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Benas Stravinskas, 2B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Vaiga Venckutė, 2D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Freigofaite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Gabinaitytė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Sadovskytė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(rezultatai po 04-28)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53985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ASTOS MATUKYNAITĖS - VARNAUSKIENĖS,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DAILĖS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145927"/>
              </p:ext>
            </p:extLst>
          </p:nvPr>
        </p:nvGraphicFramePr>
        <p:xfrm>
          <a:off x="374469" y="1186434"/>
          <a:ext cx="10220021" cy="5337683"/>
        </p:xfrm>
        <a:graphic>
          <a:graphicData uri="http://schemas.openxmlformats.org/drawingml/2006/table">
            <a:tbl>
              <a:tblPr bandRow="1"/>
              <a:tblGrid>
                <a:gridCol w="36663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4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7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Japonijos ambasados Lietuvoje projektas „Metų laikai“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2025-03-01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Lukrecija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Arlauskaitė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Mockaitytė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Gabrielė Meškauskaitė, 1D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Elija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Gruodytė, 1E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Ašmonaitė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Jakubauskaitė, 2A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Minkštimaitė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Ustila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Benas Andriuškevičius,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Gamezo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Gerda Škėmaitė, 3A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Budreikaitė, 3B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Monginaitė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Plačinskas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Šapalaitė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Kasperavičiūtė, 3H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0034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ASTOS MATUKYNAITĖS - VARNAUSKIENĖS,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DAILĖS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71" y="1183117"/>
          <a:ext cx="10220019" cy="4016248"/>
        </p:xfrm>
        <a:graphic>
          <a:graphicData uri="http://schemas.openxmlformats.org/drawingml/2006/table">
            <a:tbl>
              <a:tblPr bandRow="1"/>
              <a:tblGrid>
                <a:gridCol w="38404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1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26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240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bendrojo ugdymo mokyklų mokinių kūrybinių darbų konkursas „Aplink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Frankofonišką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pasaulį akies mirksniu”, skirtas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Frankofonijos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mėnesiui paminėti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2025-04-17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Gustas Mackevičius, 1D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Nominacija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Mockaitytė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1C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 tarptautinis jaunimo fotografijos konkursas „Jaunas žmogus XXI  amžiuje 2025“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2025-05-14</a:t>
                      </a:r>
                      <a:endParaRPr lang="lt-L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Jakubauskaitė,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Haris Milčius, 2A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(rezultatai po 05-14)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53837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ASTOS MATUKYNAITĖS - VARNAUSKIENĖS,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DAILĖS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68" y="1183117"/>
          <a:ext cx="10220021" cy="4016248"/>
        </p:xfrm>
        <a:graphic>
          <a:graphicData uri="http://schemas.openxmlformats.org/drawingml/2006/table">
            <a:tbl>
              <a:tblPr bandRow="1"/>
              <a:tblGrid>
                <a:gridCol w="3675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9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62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240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M. K. Čiurlionio draugijos Jaunųjų 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čiurlioniečių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sekcijos „Vilties preliudai” organizuojama kūrybinių darbų paroda, skirta 150 M. K. Čiurlionio metinėms „Pokalbiai su M. K. Čiurlioniu: iš karalių pasakos ateiname…”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2025-05-14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Liumparaitė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2G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Ūla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Pranckevičiūtė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2H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Sterevičiūtė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Viltė Adomonytė, 3B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Freigofaitė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Gabinaitytė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Indrė Petrauskaitė, 3C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Sadovskytė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 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 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Ringaitytė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Žiūrovų nominacija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65593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GINTARO PAUKŠČIO,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ŠOKIO MM,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70" y="1183117"/>
          <a:ext cx="10220020" cy="3311144"/>
        </p:xfrm>
        <a:graphic>
          <a:graphicData uri="http://schemas.openxmlformats.org/drawingml/2006/table">
            <a:tbl>
              <a:tblPr bandRow="1"/>
              <a:tblGrid>
                <a:gridCol w="4406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3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savivaldybės ir Kauno švietimo inovacijų centru organizuojamas festivalis „Japonijos dienos Kaune WA“: i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flashmob‘o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šokis „Suka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Dokkoi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2025-05-08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3-ųjų klasių mokiniai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92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1EA61A8-3FD8-8357-7726-4E7D6975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MIGLĖS JANUŠKIENĖS,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21BA4615-5383-BAFC-EF77-AF6F4680F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560268"/>
              </p:ext>
            </p:extLst>
          </p:nvPr>
        </p:nvGraphicFramePr>
        <p:xfrm>
          <a:off x="838200" y="1119373"/>
          <a:ext cx="10515600" cy="9597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04657">
                  <a:extLst>
                    <a:ext uri="{9D8B030D-6E8A-4147-A177-3AD203B41FA5}">
                      <a16:colId xmlns:a16="http://schemas.microsoft.com/office/drawing/2014/main" xmlns="" val="98162767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3410293799"/>
                    </a:ext>
                  </a:extLst>
                </a:gridCol>
                <a:gridCol w="2525486">
                  <a:extLst>
                    <a:ext uri="{9D8B030D-6E8A-4147-A177-3AD203B41FA5}">
                      <a16:colId xmlns:a16="http://schemas.microsoft.com/office/drawing/2014/main" xmlns="" val="3612094214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xmlns="" val="476157757"/>
                    </a:ext>
                  </a:extLst>
                </a:gridCol>
              </a:tblGrid>
              <a:tr h="959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I-IV gimnazijos (9-12) klasių vaikinų komandų matematikos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2024-12-13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Timošenko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4364917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4FC2A608-7AED-79F6-64DB-9C95BF83D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xmlns="" id="{1AE7CB88-E069-CE95-0995-D67A52BE7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44810"/>
              </p:ext>
            </p:extLst>
          </p:nvPr>
        </p:nvGraphicFramePr>
        <p:xfrm>
          <a:off x="838200" y="2079171"/>
          <a:ext cx="10515599" cy="42580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04657">
                  <a:extLst>
                    <a:ext uri="{9D8B030D-6E8A-4147-A177-3AD203B41FA5}">
                      <a16:colId xmlns:a16="http://schemas.microsoft.com/office/drawing/2014/main" xmlns="" val="2831618216"/>
                    </a:ext>
                  </a:extLst>
                </a:gridCol>
                <a:gridCol w="1926772">
                  <a:extLst>
                    <a:ext uri="{9D8B030D-6E8A-4147-A177-3AD203B41FA5}">
                      <a16:colId xmlns:a16="http://schemas.microsoft.com/office/drawing/2014/main" xmlns="" val="748505486"/>
                    </a:ext>
                  </a:extLst>
                </a:gridCol>
                <a:gridCol w="2492828">
                  <a:extLst>
                    <a:ext uri="{9D8B030D-6E8A-4147-A177-3AD203B41FA5}">
                      <a16:colId xmlns:a16="http://schemas.microsoft.com/office/drawing/2014/main" xmlns="" val="3559966992"/>
                    </a:ext>
                  </a:extLst>
                </a:gridCol>
                <a:gridCol w="1491342">
                  <a:extLst>
                    <a:ext uri="{9D8B030D-6E8A-4147-A177-3AD203B41FA5}">
                      <a16:colId xmlns:a16="http://schemas.microsoft.com/office/drawing/2014/main" xmlns="" val="3532043238"/>
                    </a:ext>
                  </a:extLst>
                </a:gridCol>
              </a:tblGrid>
              <a:tr h="1157789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73-osios Lietuvos mokinių matematikos olimpiados mokyklos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Gineika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Tilinga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539955"/>
                  </a:ext>
                </a:extLst>
              </a:tr>
              <a:tr h="5730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Kvederytė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4205896"/>
                  </a:ext>
                </a:extLst>
              </a:tr>
              <a:tr h="11577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Bučytė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Survilaitė,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Tamošiūnaitė,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7593980"/>
                  </a:ext>
                </a:extLst>
              </a:tr>
              <a:tr h="9332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Vitkūnaitė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Vinkutė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61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16328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VIGILIJOS PETKEVIČIENĖS,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TECHNOLOGIJŲ MM,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68" y="1183117"/>
          <a:ext cx="10220022" cy="4016248"/>
        </p:xfrm>
        <a:graphic>
          <a:graphicData uri="http://schemas.openxmlformats.org/drawingml/2006/table">
            <a:tbl>
              <a:tblPr bandRow="1"/>
              <a:tblGrid>
                <a:gridCol w="45981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4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69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savivaldybės ir Kauno švietimo inovacijų centro organizuojamas festivalis „Japonijos dienos Kaune WA“ kūrybinių darbų paroda „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Tanabata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festivalis”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2025-05-07-30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2-ųjų klasių mokiniai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 bendrojo ugdymo mokyklų 5–12  klasių  mokinių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technologijų darbų  virtuali paroda - konkursas „Žiemos pasaka”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2025-02-08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Smiltė Kičaitė,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Laureatė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88123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LIGITOS VIRŠULYTĖS, </a:t>
            </a:r>
          </a:p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NŠ (modernaus šokio grupės) VADOVĖS, MM,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68" y="1183117"/>
          <a:ext cx="10220022" cy="4682744"/>
        </p:xfrm>
        <a:graphic>
          <a:graphicData uri="http://schemas.openxmlformats.org/drawingml/2006/table">
            <a:tbl>
              <a:tblPr bandRow="1"/>
              <a:tblGrid>
                <a:gridCol w="3640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6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šiuolaikinio šokio  konkursas „Pavasario šėlsmas 2025”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2024-04-13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Modernaus šokio grupė „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Meida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Jonynaitė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</a:p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Luknė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Tankevičiūtė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</a:p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Balsytė, 3E</a:t>
                      </a:r>
                    </a:p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Roberta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Bernatavičiūtė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</a:p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Fausta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Bičiušaitė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</a:p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endParaRPr lang="lt-L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09741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ŽAIMANTO ŽEMAIČIO,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TECHNOLOGIJŲ MM,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71" y="1183117"/>
          <a:ext cx="10220019" cy="4802506"/>
        </p:xfrm>
        <a:graphic>
          <a:graphicData uri="http://schemas.openxmlformats.org/drawingml/2006/table">
            <a:tbl>
              <a:tblPr bandRow="1"/>
              <a:tblGrid>
                <a:gridCol w="4362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5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savivaldybės ir Kauno švietimo inovacijų centru organizuojamas festivalis „Japonijos dienos Kaune WA“ kūrybinių darbų paroda „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Tanabata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festivalis”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lt-LT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2025-05-07-30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2-ųjų klasių mokiniai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Įgyvendinant TŪM projektą, padedant Vilnius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„Ateities inžinerija“ 9-10 kl. mokiniai ruošė darbus tema „Gaminio modeliavimas“ „Išmanusis šiltnamis“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lt-LT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2024-2025-05-22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1-2-ųjų klasių mokiniai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 (rezultatai - po 2025-05-21)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45433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-76200" y="643095"/>
            <a:ext cx="11907296" cy="671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GIMNAZIJA DIDŽIUOJASI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MUZIKOS, DAILĖS, TEATRO, ŠOKIO, TECHNOLOGIJŲ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MOKYTOJAIS IR JŲ MOKINIAIS!  </a:t>
            </a:r>
            <a:endParaRPr lang="lt-LT" sz="5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JŪS – KAUNO „SAULĖS“ GIMNAZIJOS ŠLOVĖ IR GARBĖ! 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7187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-19050" y="0"/>
            <a:ext cx="12211050" cy="728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itin aukštus rezultatus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konkursuose, olimpiadose, projektuose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PAVARDĖS ĮRAŠOMOS Į GIMNAZIJOS </a:t>
            </a:r>
            <a:r>
              <a:rPr lang="lt-LT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GARBĖS KNYGĄ </a:t>
            </a: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ir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4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MENŲ IR TECHNOLOGIJŲ LAUREATAIS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skelbiami... </a:t>
            </a:r>
            <a:endParaRPr lang="lt-LT" sz="32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1958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400730"/>
            <a:ext cx="10515600" cy="2543175"/>
          </a:xfrm>
          <a:solidFill>
            <a:schemeClr val="bg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m. 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MENŲ IR TECHNOLOGIJŲ LAUREATAI</a:t>
            </a:r>
            <a:endParaRPr lang="lt-LT" sz="35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3082834"/>
            <a:ext cx="10515600" cy="3094129"/>
          </a:xfrm>
        </p:spPr>
        <p:txBody>
          <a:bodyPr/>
          <a:lstStyle/>
          <a:p>
            <a:pPr marL="0" indent="0" algn="ctr">
              <a:buNone/>
            </a:pP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Adelė </a:t>
            </a:r>
            <a:r>
              <a:rPr lang="lt-LT" sz="4000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Kulakauskaitė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1A klasės mokinė</a:t>
            </a:r>
          </a:p>
          <a:p>
            <a:pPr marL="0" indent="0" algn="ctr">
              <a:buNone/>
            </a:pPr>
            <a:endParaRPr lang="lt-LT" i="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Jovita </a:t>
            </a:r>
            <a:r>
              <a:rPr lang="lt-LT" sz="4000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Kulakauskienė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muzikos mokytoja eksper</a:t>
            </a:r>
            <a:r>
              <a:rPr lang="lt-LT" dirty="0">
                <a:latin typeface="Bookman Old Style" panose="02050604050505020204" pitchFamily="18" charset="0"/>
              </a:rPr>
              <a:t>tė </a:t>
            </a:r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87" y="670080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2833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" y="432079"/>
            <a:ext cx="11907296" cy="67122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KANDIDATAI Į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SPORTO LAUREATUS</a:t>
            </a:r>
            <a:endParaRPr lang="lt-LT" sz="5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dalyvavimą ir aukštus rezultatus</a:t>
            </a:r>
            <a:b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SPORTO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varžybose, turnyruose, žaidynėse, projektuose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ŠIEMS MOKINIAMS IR JUOS RUOŠUSIEMS MOKYTOJAMS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0216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KORNELIJOS BALČIŪNAITĖS, </a:t>
            </a:r>
            <a:r>
              <a:rPr lang="lt-LT" sz="2400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400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ME, RUOŠTI MOKINIAI:</a:t>
            </a: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/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</a:br>
            <a:endParaRPr lang="lt-LT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Lentelė 6"/>
          <p:cNvGraphicFramePr>
            <a:graphicFrameLocks noGrp="1"/>
          </p:cNvGraphicFramePr>
          <p:nvPr/>
        </p:nvGraphicFramePr>
        <p:xfrm>
          <a:off x="374468" y="1183117"/>
          <a:ext cx="10220019" cy="5348313"/>
        </p:xfrm>
        <a:graphic>
          <a:graphicData uri="http://schemas.openxmlformats.org/drawingml/2006/table">
            <a:tbl>
              <a:tblPr bandRow="1"/>
              <a:tblGrid>
                <a:gridCol w="3835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49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0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91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084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moksleivių žaidynių tinklinio varžybos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Selmas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Salys, 1A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Kristupas Dambrauskas, 1C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Gustas Stankevičius, 1D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Simas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Brazionis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Stanevičius, 2B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Dominykas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Razutis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Povilas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Kedainis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Simas Jucevičius, 2 F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Jurgis Miliukas, 2G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9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zoninės moksleivių žaidynių tinklinio varžybos (Alytus)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Kristupas Dambrauskas, 1C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Gustas Stankevičius, 1D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Simas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Brazionis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Dominykas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Razutis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Daugirdas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Gončaras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Povilas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Kedainis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Simas Jucevičius, 2 F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30933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KORNELIJOS BALČIŪNAITĖS, </a:t>
            </a:r>
            <a:r>
              <a:rPr lang="lt-LT" sz="2400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400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ME, RUOŠTI MOKINIAI:</a:t>
            </a: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/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</a:br>
            <a:endParaRPr lang="lt-LT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69" y="1183117"/>
          <a:ext cx="10220021" cy="4996942"/>
        </p:xfrm>
        <a:graphic>
          <a:graphicData uri="http://schemas.openxmlformats.org/drawingml/2006/table">
            <a:tbl>
              <a:tblPr bandRow="1"/>
              <a:tblGrid>
                <a:gridCol w="3735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7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6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zoninės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moksleivių žaidynių tinklinio varžybos (Šalčininkai)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2025-04-10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Kristupas Dambrauskas, 1C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Gustas Stankevičius, 1D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Simas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Brazionis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Dominykas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Razutis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Daugirdas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Gončaras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Povilas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Kedainis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Simas Jucevičius, 2F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moksleivių žaidynių finalas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Kristupas Dambrauskas, 1C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Gustas Stankevičius, 1D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Brazionis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Daugirdas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Gončaras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Dominykas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Razutis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Povilas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Kedainis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Simas Jucevičius, 2F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 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9480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KORNELIJOS BALČIŪNAITĖS, </a:t>
            </a:r>
            <a:r>
              <a:rPr lang="lt-LT" sz="2400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400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ME, RUOŠTI MOKINIAI:</a:t>
            </a: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/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</a:br>
            <a:endParaRPr lang="lt-LT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Lentelė 2"/>
          <p:cNvGraphicFramePr>
            <a:graphicFrameLocks noGrp="1"/>
          </p:cNvGraphicFramePr>
          <p:nvPr/>
        </p:nvGraphicFramePr>
        <p:xfrm>
          <a:off x="374467" y="1183117"/>
          <a:ext cx="10220022" cy="4839208"/>
        </p:xfrm>
        <a:graphic>
          <a:graphicData uri="http://schemas.openxmlformats.org/drawingml/2006/table">
            <a:tbl>
              <a:tblPr bandRow="1"/>
              <a:tblGrid>
                <a:gridCol w="3614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9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1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moksleivių tinklinio varžybos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Luknė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Kamandulytė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Žilinskaitė, 1B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Aurora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Kapralova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Smiltė Lankaitė, 1G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Karolina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Piliponytė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1G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Eglė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Kučiauskaitė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Sakalauskaitė, 2K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gimnazijų mokytojų - moksleivių tinklinio turnyras „Europos dienos taurė“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Neda Baranauskaitė, 2G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Žilvinas Ačas, 3B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Atėnė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Seliuginaitė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Elijus Gervė, 3H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t-L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3946446-30F4-114F-22A2-D880A76A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JONAITIENĖS,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237C7D02-BE1D-D19B-4BD7-A50F498D59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175861"/>
              </p:ext>
            </p:extLst>
          </p:nvPr>
        </p:nvGraphicFramePr>
        <p:xfrm>
          <a:off x="838200" y="1119373"/>
          <a:ext cx="10515599" cy="55502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6943">
                  <a:extLst>
                    <a:ext uri="{9D8B030D-6E8A-4147-A177-3AD203B41FA5}">
                      <a16:colId xmlns:a16="http://schemas.microsoft.com/office/drawing/2014/main" xmlns="" val="2092586715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xmlns="" val="3530144168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xmlns="" val="1151486546"/>
                    </a:ext>
                  </a:extLst>
                </a:gridCol>
                <a:gridCol w="1850570">
                  <a:extLst>
                    <a:ext uri="{9D8B030D-6E8A-4147-A177-3AD203B41FA5}">
                      <a16:colId xmlns:a16="http://schemas.microsoft.com/office/drawing/2014/main" xmlns="" val="762962279"/>
                    </a:ext>
                  </a:extLst>
                </a:gridCol>
              </a:tblGrid>
              <a:tr h="13087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komandinė mokinių matematikos olimpiada Prof. Jono Kubiliaus taurei laimėti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4" marR="461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4" marR="4618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4" marR="461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4" marR="461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9271137"/>
                  </a:ext>
                </a:extLst>
              </a:tr>
              <a:tr h="488828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mokyklų 9-12 kl. mokinių olimpiada (I etapas)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4" marR="461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4" marR="4618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4" marR="461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4" marR="461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4971865"/>
                  </a:ext>
                </a:extLst>
              </a:tr>
              <a:tr h="2879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Rytis Gadeikis,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4" marR="461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4" marR="461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5451071"/>
                  </a:ext>
                </a:extLst>
              </a:tr>
              <a:tr h="4306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Andrev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Samuel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Sharp,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84" marR="461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4" marR="461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936110"/>
                  </a:ext>
                </a:extLst>
              </a:tr>
              <a:tr h="3008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Minkštimaitė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Širvinskas,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Ustila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Ašmonaitė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Rakutis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Dušauskaitė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Gaubaitė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Jokūbas Mackevičius,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4" marR="461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84" marR="461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777356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76842A4E-9078-D3DD-FDDF-174DAB70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5292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TOMO BANIO,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MM, RUOŠTI MOKINIAI:</a:t>
            </a: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/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</a:br>
            <a:endParaRPr lang="lt-LT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71" y="1183117"/>
          <a:ext cx="10220021" cy="4839208"/>
        </p:xfrm>
        <a:graphic>
          <a:graphicData uri="http://schemas.openxmlformats.org/drawingml/2006/table">
            <a:tbl>
              <a:tblPr bandRow="1"/>
              <a:tblGrid>
                <a:gridCol w="3466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01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7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5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065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moksleivių 3x3 krepšinio turnyras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2025-03-10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Česnauskas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Arminas Titas, 1C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Erikas Jankauskas, 1D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Žilinskas, 1G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Benas Sakalauskas, 1K 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futbolo federacijos ir Jono Jablonskio futbolo turnyras 6x6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2025-02-23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Naskauskas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Elijus Trumpa,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Virbalas, 2A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Nomeika, 2H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Jasunskas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Benas Valiulis, 4F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76759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TOMO BANIO,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MM, RUOŠTI MOKINIAI:</a:t>
            </a: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/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</a:br>
            <a:endParaRPr lang="lt-LT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71" y="1183117"/>
          <a:ext cx="10220019" cy="5299964"/>
        </p:xfrm>
        <a:graphic>
          <a:graphicData uri="http://schemas.openxmlformats.org/drawingml/2006/table">
            <a:tbl>
              <a:tblPr bandRow="1"/>
              <a:tblGrid>
                <a:gridCol w="3161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07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69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Bendrojo lavinimo mokyklų krepšinio turnyras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2024-10-07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2025-03-10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Lukošiūnas, 1A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Justinas Martišius, 1B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Vakaris Pavlovas, 1E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Arminas Titas, 1E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Žilinskas, 1G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Benas Andriuškevičius, 2C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Faustas Ivanovas, 2C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Elijus Kleinas, 2D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Laurynas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Kulpavičius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Margiris Alekna, 3A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Adomas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Lauritėnas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Arminas Vilkas, 3D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Arminas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Arlauskis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4F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36408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MINDAUGO BARČAIČIO,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MM,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68" y="1183117"/>
          <a:ext cx="10220021" cy="5144453"/>
        </p:xfrm>
        <a:graphic>
          <a:graphicData uri="http://schemas.openxmlformats.org/drawingml/2006/table">
            <a:tbl>
              <a:tblPr bandRow="1"/>
              <a:tblGrid>
                <a:gridCol w="3422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5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moksleivių žaidynių tinklinio varžybos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2025-03- 21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Selmas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Salys, 1A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Kristupas Dambrauskas, 1C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Stankevičius Gustas, 1D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Stanevičius, 2B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Simas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Brazionis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Dominykas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Razutis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Povilas </a:t>
                      </a:r>
                      <a:r>
                        <a:rPr lang="lt-L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Kedainis</a:t>
                      </a: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Simas Jucevičius, 2F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Jurgis Miliukas, 2G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lt-LT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50254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DIANOS BRAZAUSKIENĖS,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69" y="1183117"/>
          <a:ext cx="10220021" cy="5376212"/>
        </p:xfrm>
        <a:graphic>
          <a:graphicData uri="http://schemas.openxmlformats.org/drawingml/2006/table">
            <a:tbl>
              <a:tblPr bandRow="1"/>
              <a:tblGrid>
                <a:gridCol w="3614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8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8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9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4413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 mokyklų žaidynių badmintono varžybos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2025-03-10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41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Giedra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Velykytė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2H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41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Kipras Sakalauskas, 2E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vieta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41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Arifovas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2H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vieta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36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LAGV konkursas „Džiaugsmo gimnastika“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2024-09-21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Arijielė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Urbonavičiūtė, 1F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Kotryna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Šakinytė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Kotryna Krikščiūnaitė, 2C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Našliūnaitė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Mikelėnaitė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Vaškevičiūtė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Simona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Soboleva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Šerpenskaitė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Zumaraitė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Želvytė, 2E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Načajūtė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Faustė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Sologubovaitė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2K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laureatų taurė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12165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DIANOS BRAZAUSKIENĖS,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69" y="1183117"/>
          <a:ext cx="10220021" cy="5208715"/>
        </p:xfrm>
        <a:graphic>
          <a:graphicData uri="http://schemas.openxmlformats.org/drawingml/2006/table">
            <a:tbl>
              <a:tblPr bandRow="1"/>
              <a:tblGrid>
                <a:gridCol w="3300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320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0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projektas „Judėk šokio ritmu“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2024-09-17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Arijielė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Urbonavičiūtė, 1F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Ksenija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Fiodorova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Elzė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Kraujalytė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Kotryna Krikščiūnaitė,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Našliūnaitė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Mikelėnaitė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Gabrielė Ulevičiūtė,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Vaškevičiūtė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Simona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Soboleva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Šerpenskaitė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Zumaraitė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Želvytė, 2E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Načajūtė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Faustė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Sologubovaitė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2K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68341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IEVOS JUOZELĖNAITĖS,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MM,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68" y="1183117"/>
          <a:ext cx="10220021" cy="4305554"/>
        </p:xfrm>
        <a:graphic>
          <a:graphicData uri="http://schemas.openxmlformats.org/drawingml/2006/table">
            <a:tbl>
              <a:tblPr bandRow="1"/>
              <a:tblGrid>
                <a:gridCol w="3431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1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52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Erasmus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vaikų ir mokytojų tarptautinis mobilumas Slovėnijoje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2025-03-03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Emilija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Šalčiūnaitė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Barzdžiūtė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Liaudanskas, 3B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Morkvėnaitė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Varnagiris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74109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IEVOS JUOZELĖNAITĖS,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MM,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69" y="1183117"/>
          <a:ext cx="10220021" cy="5208715"/>
        </p:xfrm>
        <a:graphic>
          <a:graphicData uri="http://schemas.openxmlformats.org/drawingml/2006/table">
            <a:tbl>
              <a:tblPr bandRow="1"/>
              <a:tblGrid>
                <a:gridCol w="3274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626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17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bendrojo lavinimo mokyklų ir vyriausiojo policijos komisariato 3x3 jaunimo krepšinio turnyras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2025-04-29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Danas Bardauskas, 1H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Kasparas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Kerševičius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Šliužas, 1H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Benas Kalvaitis, 3C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Marčiulionis, 3C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Šipaila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Velička, 3C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Radzevičius, 3D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Tūska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Balasevičius, 3K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Gervė, 3K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Paulius Vaškevičius, 3K</a:t>
                      </a:r>
                    </a:p>
                    <a:p>
                      <a:pPr marR="1320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Mažvydas Ambrazevičius, 4E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Titas Beržinis, 4E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Gvidas Marčiulionis, 4E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Razutis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54171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OKSANOS SMIRNOVIENĖS,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69" y="1183117"/>
          <a:ext cx="10220020" cy="4527614"/>
        </p:xfrm>
        <a:graphic>
          <a:graphicData uri="http://schemas.openxmlformats.org/drawingml/2006/table">
            <a:tbl>
              <a:tblPr bandRow="1"/>
              <a:tblGrid>
                <a:gridCol w="3509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3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71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53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2400"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LSU rudens kroso pirmenybės 2024, 1 km. bėgimas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2024-09-25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Šakrauskaitė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2G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Goda Urbonavičiūtė, 2G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Salmanavičiūtė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2H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Grigaitytė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2H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Neda Baranauskaitė, 2G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400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 mokyklų žaidynės, badmintonas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2025-03-10</a:t>
                      </a:r>
                      <a:endParaRPr lang="lt-L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Giedra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Velykytė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2H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Kipras Sakalauskas, 2E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Arifovas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2H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96089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DAIVOS VIZBARAITĖS,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Lentelė 2"/>
          <p:cNvGraphicFramePr>
            <a:graphicFrameLocks noGrp="1"/>
          </p:cNvGraphicFramePr>
          <p:nvPr/>
        </p:nvGraphicFramePr>
        <p:xfrm>
          <a:off x="374469" y="1183117"/>
          <a:ext cx="10220021" cy="5506149"/>
        </p:xfrm>
        <a:graphic>
          <a:graphicData uri="http://schemas.openxmlformats.org/drawingml/2006/table">
            <a:tbl>
              <a:tblPr bandRow="1"/>
              <a:tblGrid>
                <a:gridCol w="3683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7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5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Europos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judumo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savaitė, Kauno m. mokinių orientavimosi varžybos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Erika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Chodorovaitė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Čibinskaitė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Aistė Gylytė, 3G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Patricija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Novikovaitė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Talmanaitė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Europos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judumo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savaitė, Kauno m. mokinių orientavimosi varžybos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2024-09-19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Aučininkaitė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Jankauskaitė, 3G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Erika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Matulionytė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Ramanauskaitė, 3G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Kernius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Urbonavičius, 3G</a:t>
                      </a:r>
                      <a:endParaRPr lang="lt-LT" sz="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lt-LT" sz="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97526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DAIVOS VIZBARAITĖS,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70" y="1183117"/>
          <a:ext cx="10215153" cy="5418265"/>
        </p:xfrm>
        <a:graphic>
          <a:graphicData uri="http://schemas.openxmlformats.org/drawingml/2006/table">
            <a:tbl>
              <a:tblPr bandRow="1"/>
              <a:tblGrid>
                <a:gridCol w="3561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1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Projektas „Būk aktyvus ir atviras sportui”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2024-10-09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Aučininkaitė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Viktorija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Bertalytė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Erika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Chodorovaitė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Čibinskaitė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Marija Gedminaitė, 3G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Aistė Gylytė, 3G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Jankauskaitė, 3G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Erika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Matulionytė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Patricija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Novikovaitė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Ramanauskaitė, 3G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Atėnė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Seliuginaitė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Kernius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Urbonavičius, 3G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Talmanaitė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m. mokinių kultūrinio orientavimosi konkursas „Miesto paveikslas - universitetinis Kaunas”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2024-10-22</a:t>
                      </a:r>
                      <a:endParaRPr lang="lt-L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Viltė Adomaitytė, 3B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Ramunė Lukšytė, 3B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Melkūnaitė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Morkvėnaitė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633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BE3E04B-2438-7776-8462-3BE93E41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JONAITIENĖS,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398D3554-E297-C3CD-E7EA-17EBE5BA0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476097"/>
              </p:ext>
            </p:extLst>
          </p:nvPr>
        </p:nvGraphicFramePr>
        <p:xfrm>
          <a:off x="838200" y="1119372"/>
          <a:ext cx="10515599" cy="24581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6057">
                  <a:extLst>
                    <a:ext uri="{9D8B030D-6E8A-4147-A177-3AD203B41FA5}">
                      <a16:colId xmlns:a16="http://schemas.microsoft.com/office/drawing/2014/main" xmlns="" val="11986152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986483566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xmlns="" val="3397966520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xmlns="" val="3114243782"/>
                    </a:ext>
                  </a:extLst>
                </a:gridCol>
              </a:tblGrid>
              <a:tr h="29696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73-osios Lietuvos I-IV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.(9-12) klasių  mokinių matematikos olimpiados savivaldybės etapas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4502273"/>
                  </a:ext>
                </a:extLst>
              </a:tr>
              <a:tr h="4157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Rytis Gadeikis,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335013"/>
                  </a:ext>
                </a:extLst>
              </a:tr>
              <a:tr h="1094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I-IV gimnazijos (9-12) klasių mergaičių komandų matematikos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Gaubaitė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0221616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7F9CD624-53A9-3014-FCE6-050DCC223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xmlns="" id="{73BB6A94-D67E-DC0D-D654-E15DEB9E2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00657"/>
              </p:ext>
            </p:extLst>
          </p:nvPr>
        </p:nvGraphicFramePr>
        <p:xfrm>
          <a:off x="838198" y="3577554"/>
          <a:ext cx="10515599" cy="28123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54288">
                  <a:extLst>
                    <a:ext uri="{9D8B030D-6E8A-4147-A177-3AD203B41FA5}">
                      <a16:colId xmlns:a16="http://schemas.microsoft.com/office/drawing/2014/main" xmlns="" val="3293522876"/>
                    </a:ext>
                  </a:extLst>
                </a:gridCol>
                <a:gridCol w="1534885">
                  <a:extLst>
                    <a:ext uri="{9D8B030D-6E8A-4147-A177-3AD203B41FA5}">
                      <a16:colId xmlns:a16="http://schemas.microsoft.com/office/drawing/2014/main" xmlns="" val="2154410858"/>
                    </a:ext>
                  </a:extLst>
                </a:gridCol>
                <a:gridCol w="3113315">
                  <a:extLst>
                    <a:ext uri="{9D8B030D-6E8A-4147-A177-3AD203B41FA5}">
                      <a16:colId xmlns:a16="http://schemas.microsoft.com/office/drawing/2014/main" xmlns="" val="3771662820"/>
                    </a:ext>
                  </a:extLst>
                </a:gridCol>
                <a:gridCol w="1513111">
                  <a:extLst>
                    <a:ext uri="{9D8B030D-6E8A-4147-A177-3AD203B41FA5}">
                      <a16:colId xmlns:a16="http://schemas.microsoft.com/office/drawing/2014/main" xmlns="" val="1613930856"/>
                    </a:ext>
                  </a:extLst>
                </a:gridCol>
              </a:tblGrid>
              <a:tr h="77462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73-osios Lietuvos I-IV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.(9-12) klasių  mokinių matematikos olimpiados savivaldybės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900768"/>
                  </a:ext>
                </a:extLst>
              </a:tr>
              <a:tr h="5225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Rytis Gadeikis,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0662487"/>
                  </a:ext>
                </a:extLst>
              </a:tr>
              <a:tr h="1515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I-IV gimnazijos (9-12) klasių mergaičių komandų matematikos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Gaubaitė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523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97634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DAIVOS VIZBARAITĖS,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ME,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69" y="1183117"/>
          <a:ext cx="10220023" cy="5029010"/>
        </p:xfrm>
        <a:graphic>
          <a:graphicData uri="http://schemas.openxmlformats.org/drawingml/2006/table">
            <a:tbl>
              <a:tblPr bandRow="1"/>
              <a:tblGrid>
                <a:gridCol w="3344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6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37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mokyklų žaidynių Kauno m. Smiginio varžybos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2025-03-05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Bendaravičiūtė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Monginaitė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Morkovičeva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mokyklų žaidynių Smiginio varžybos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2025-03-14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Monginaitė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Morkovičeva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mokyklų žaidynių Kauno m. Turizmo varžybos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2025-03-25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Martina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Rutkauskaitė, 3B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Indrė Petrauskaitė, 3C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Valentinaitė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Nikolė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Krugliakova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3K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60677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2"/>
          <p:cNvSpPr txBox="1">
            <a:spLocks/>
          </p:cNvSpPr>
          <p:nvPr/>
        </p:nvSpPr>
        <p:spPr>
          <a:xfrm>
            <a:off x="374469" y="423364"/>
            <a:ext cx="10979331" cy="759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TADO ŽIŪKO, </a:t>
            </a:r>
          </a:p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FIZINIO UGDYMO VM, RUOŠTI MOKINIAI:</a:t>
            </a:r>
          </a:p>
          <a:p>
            <a:pPr algn="ctr"/>
            <a:endParaRPr lang="lt-LT" sz="20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428869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Lentelė 1"/>
          <p:cNvGraphicFramePr>
            <a:graphicFrameLocks noGrp="1"/>
          </p:cNvGraphicFramePr>
          <p:nvPr/>
        </p:nvGraphicFramePr>
        <p:xfrm>
          <a:off x="374470" y="1183117"/>
          <a:ext cx="10220020" cy="4996942"/>
        </p:xfrm>
        <a:graphic>
          <a:graphicData uri="http://schemas.openxmlformats.org/drawingml/2006/table">
            <a:tbl>
              <a:tblPr bandRow="1"/>
              <a:tblGrid>
                <a:gridCol w="3186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3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603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94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 mokyklų žaidynių svarsčių kilnojimo varžybos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2024-11-27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Kalinauskas, 1G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Trainys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Sablinskaitė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Bumbulis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Petraitis, 4B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Faustas Zaleckis, 4E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Nedas Garalevičius, 4E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Kristijonas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Kaniauskas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4F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mokyklų žaidynių štangos spaudimo varžybos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2025-01-15</a:t>
                      </a:r>
                      <a:endParaRPr lang="lt-L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Kalinauskas, 1G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Trainys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Bumbulis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Petraitis, 4B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Faustas Zaleckis, 4E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Nedas Garalevičius, 4E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2537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-66675" y="870229"/>
            <a:ext cx="11907296" cy="671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GIMNAZIJA DIDŽIUOJASI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FIZINIO UGDYMO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MOKYTOJAIS IR JŲ MOKINIAIS!  </a:t>
            </a:r>
            <a:endParaRPr lang="lt-LT" sz="5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JŪS – KAUNO „SAULĖS“ GIMNAZIJOS ŠLOVĖ IR GARBĖ! 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569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-19050" y="265971"/>
            <a:ext cx="12211050" cy="728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itin aukštus rezultatus varžybose, turnyruose,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žaidynėse, projektuose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PAVARDĖS ĮRAŠOMOS Į GIMNAZIJOS </a:t>
            </a:r>
            <a:r>
              <a:rPr lang="lt-LT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GARBĖS KNYGĄ </a:t>
            </a: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ir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47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SPORTO LAUREATAIS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skelbiami... </a:t>
            </a:r>
            <a:endParaRPr lang="lt-LT" sz="32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4888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694996"/>
          </a:xfrm>
          <a:solidFill>
            <a:schemeClr val="bg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m. 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SPORTO LAUREATAI</a:t>
            </a:r>
            <a:endParaRPr lang="lt-LT" sz="35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2242454"/>
            <a:ext cx="5562600" cy="42131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t-LT" sz="48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Tinklinio komanda:  </a:t>
            </a:r>
          </a:p>
          <a:p>
            <a:pPr marL="0" indent="0">
              <a:buNone/>
            </a:pPr>
            <a:r>
              <a:rPr lang="lt-LT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Kristupas Dambrauskas</a:t>
            </a:r>
            <a:r>
              <a:rPr lang="lt-LT" dirty="0">
                <a:latin typeface="Bookman Old Style" panose="02050604050505020204" pitchFamily="18" charset="0"/>
              </a:rPr>
              <a:t>, 1C klasės mokinys, </a:t>
            </a:r>
          </a:p>
          <a:p>
            <a:pPr marL="0" indent="0">
              <a:buNone/>
            </a:pPr>
            <a:r>
              <a:rPr lang="lt-LT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Gustas Stankevičius</a:t>
            </a:r>
            <a:r>
              <a:rPr lang="lt-LT" dirty="0">
                <a:latin typeface="Bookman Old Style" panose="02050604050505020204" pitchFamily="18" charset="0"/>
              </a:rPr>
              <a:t>, 1D klasės mokinys, </a:t>
            </a:r>
          </a:p>
          <a:p>
            <a:pPr marL="0" indent="0">
              <a:buNone/>
            </a:pPr>
            <a:r>
              <a:rPr lang="lt-LT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Simas </a:t>
            </a:r>
            <a:r>
              <a:rPr lang="lt-LT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Brazionis</a:t>
            </a:r>
            <a:r>
              <a:rPr lang="lt-LT" dirty="0">
                <a:latin typeface="Bookman Old Style" panose="02050604050505020204" pitchFamily="18" charset="0"/>
              </a:rPr>
              <a:t>, 2C klasės mokinys, </a:t>
            </a:r>
          </a:p>
          <a:p>
            <a:pPr marL="0" indent="0">
              <a:buNone/>
            </a:pPr>
            <a:r>
              <a:rPr lang="lt-LT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Dominykas </a:t>
            </a:r>
            <a:r>
              <a:rPr lang="lt-LT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Razutis</a:t>
            </a:r>
            <a:r>
              <a:rPr lang="lt-LT" dirty="0">
                <a:latin typeface="Bookman Old Style" panose="02050604050505020204" pitchFamily="18" charset="0"/>
              </a:rPr>
              <a:t>, 2C klasės mokinys, </a:t>
            </a:r>
          </a:p>
          <a:p>
            <a:pPr marL="0" indent="0">
              <a:buNone/>
            </a:pPr>
            <a:r>
              <a:rPr lang="lt-LT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Daugirdas </a:t>
            </a:r>
            <a:r>
              <a:rPr lang="lt-LT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Gončaras</a:t>
            </a:r>
            <a:r>
              <a:rPr lang="lt-LT" dirty="0">
                <a:latin typeface="Bookman Old Style" panose="02050604050505020204" pitchFamily="18" charset="0"/>
              </a:rPr>
              <a:t>, 2C klasės mokinys, </a:t>
            </a:r>
          </a:p>
          <a:p>
            <a:pPr marL="0" indent="0">
              <a:buNone/>
            </a:pPr>
            <a:r>
              <a:rPr lang="lt-LT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Povilas </a:t>
            </a:r>
            <a:r>
              <a:rPr lang="lt-LT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Kedainis</a:t>
            </a:r>
            <a:r>
              <a:rPr lang="lt-LT" dirty="0">
                <a:latin typeface="Bookman Old Style" panose="02050604050505020204" pitchFamily="18" charset="0"/>
              </a:rPr>
              <a:t>, 2D klasės mokinys</a:t>
            </a:r>
          </a:p>
          <a:p>
            <a:pPr marL="0" indent="0">
              <a:buNone/>
            </a:pPr>
            <a:r>
              <a:rPr lang="lt-LT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Simas Jucevičius</a:t>
            </a:r>
            <a:r>
              <a:rPr lang="lt-LT" dirty="0">
                <a:latin typeface="Bookman Old Style" panose="02050604050505020204" pitchFamily="18" charset="0"/>
              </a:rPr>
              <a:t>, 2F klasės mokinys 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>
          <a:xfrm>
            <a:off x="7210697" y="3313607"/>
            <a:ext cx="4143103" cy="256467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lt-LT" sz="57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Kornelija Balčiūnaitė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dirty="0">
                <a:latin typeface="Bookman Old Style" panose="02050604050505020204" pitchFamily="18" charset="0"/>
              </a:rPr>
              <a:t>fizinio ugdymo mokytoja ekspertė </a:t>
            </a:r>
          </a:p>
          <a:p>
            <a:pPr algn="ctr"/>
            <a:endParaRPr lang="lt-LT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87" y="670080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4961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33350" y="326931"/>
            <a:ext cx="12058650" cy="7286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 KLASĖMS,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2024 – 2025 m. m.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pasiekusioms individualią pažangą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1C</a:t>
            </a:r>
            <a:r>
              <a:rPr lang="lt-LT" sz="3600" dirty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lt-LT" sz="3600" i="1" dirty="0">
                <a:latin typeface="Bookman Old Style" panose="02050604050505020204" pitchFamily="18" charset="0"/>
              </a:rPr>
              <a:t>(klasės vadovė – Vita </a:t>
            </a:r>
            <a:r>
              <a:rPr lang="lt-LT" sz="3600" i="1" dirty="0" err="1">
                <a:latin typeface="Bookman Old Style" panose="02050604050505020204" pitchFamily="18" charset="0"/>
              </a:rPr>
              <a:t>Sesartė</a:t>
            </a:r>
            <a:r>
              <a:rPr lang="lt-LT" sz="3600" i="1" dirty="0">
                <a:latin typeface="Bookman Old Style" panose="02050604050505020204" pitchFamily="18" charset="0"/>
              </a:rPr>
              <a:t>), </a:t>
            </a:r>
          </a:p>
          <a:p>
            <a:pPr marL="0" indent="0" algn="ctr">
              <a:buNone/>
            </a:pPr>
            <a:r>
              <a:rPr lang="lt-LT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1E</a:t>
            </a:r>
            <a:r>
              <a:rPr lang="lt-LT" sz="3600" dirty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lt-LT" sz="3600" i="1" dirty="0">
                <a:latin typeface="Bookman Old Style" panose="02050604050505020204" pitchFamily="18" charset="0"/>
              </a:rPr>
              <a:t>(klasės vadovė – Sandra </a:t>
            </a:r>
            <a:r>
              <a:rPr lang="lt-LT" sz="3600" i="1" dirty="0" err="1">
                <a:latin typeface="Bookman Old Style" panose="02050604050505020204" pitchFamily="18" charset="0"/>
              </a:rPr>
              <a:t>Milčiūtė</a:t>
            </a:r>
            <a:r>
              <a:rPr lang="lt-LT" sz="3600" i="1" dirty="0">
                <a:latin typeface="Bookman Old Style" panose="02050604050505020204" pitchFamily="18" charset="0"/>
              </a:rPr>
              <a:t>),</a:t>
            </a:r>
          </a:p>
          <a:p>
            <a:pPr marL="0" indent="0" algn="ctr">
              <a:buNone/>
            </a:pPr>
            <a:r>
              <a:rPr lang="lt-LT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1K</a:t>
            </a:r>
            <a:r>
              <a:rPr lang="lt-LT" sz="3600" dirty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lt-LT" sz="3600" i="1" dirty="0">
                <a:latin typeface="Bookman Old Style" panose="02050604050505020204" pitchFamily="18" charset="0"/>
              </a:rPr>
              <a:t>(klasės vadovė – Vita </a:t>
            </a:r>
            <a:r>
              <a:rPr lang="lt-LT" sz="3600" i="1" dirty="0" err="1">
                <a:latin typeface="Bookman Old Style" panose="02050604050505020204" pitchFamily="18" charset="0"/>
              </a:rPr>
              <a:t>Kisieliūtė</a:t>
            </a:r>
            <a:r>
              <a:rPr lang="lt-LT" sz="3600" i="1" dirty="0">
                <a:latin typeface="Bookman Old Style" panose="02050604050505020204" pitchFamily="18" charset="0"/>
              </a:rPr>
              <a:t>),</a:t>
            </a:r>
          </a:p>
          <a:p>
            <a:pPr marL="0" indent="0" algn="ctr">
              <a:buNone/>
            </a:pPr>
            <a:r>
              <a:rPr lang="lt-LT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2A</a:t>
            </a:r>
            <a:r>
              <a:rPr lang="lt-LT" sz="3600" dirty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lt-LT" sz="3600" i="1" dirty="0">
                <a:latin typeface="Bookman Old Style" panose="02050604050505020204" pitchFamily="18" charset="0"/>
              </a:rPr>
              <a:t>(klasės vadovė – Laura </a:t>
            </a:r>
            <a:r>
              <a:rPr lang="lt-LT" sz="3600" i="1" dirty="0" err="1">
                <a:latin typeface="Bookman Old Style" panose="02050604050505020204" pitchFamily="18" charset="0"/>
              </a:rPr>
              <a:t>Verikienė</a:t>
            </a:r>
            <a:r>
              <a:rPr lang="lt-LT" sz="3600" i="1" dirty="0">
                <a:latin typeface="Bookman Old Style" panose="02050604050505020204" pitchFamily="18" charset="0"/>
              </a:rPr>
              <a:t>),</a:t>
            </a:r>
          </a:p>
          <a:p>
            <a:pPr marL="0" indent="0" algn="ctr">
              <a:buNone/>
            </a:pPr>
            <a:r>
              <a:rPr lang="lt-LT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2B</a:t>
            </a:r>
            <a:r>
              <a:rPr lang="lt-LT" sz="3600" dirty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lt-LT" sz="3600" dirty="0">
                <a:latin typeface="Bookman Old Style" panose="02050604050505020204" pitchFamily="18" charset="0"/>
              </a:rPr>
              <a:t>(</a:t>
            </a:r>
            <a:r>
              <a:rPr lang="lt-LT" sz="3600" i="1" dirty="0">
                <a:latin typeface="Bookman Old Style" panose="02050604050505020204" pitchFamily="18" charset="0"/>
              </a:rPr>
              <a:t>klasės vadovė – Auksuolė Marčiulionienė</a:t>
            </a:r>
            <a:r>
              <a:rPr lang="lt-LT" sz="3600" dirty="0">
                <a:latin typeface="Bookman Old Style" panose="02050604050505020204" pitchFamily="18" charset="0"/>
              </a:rPr>
              <a:t>),</a:t>
            </a:r>
          </a:p>
          <a:p>
            <a:pPr marL="0" indent="0" algn="ctr">
              <a:buNone/>
            </a:pPr>
            <a:r>
              <a:rPr lang="lt-LT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3B</a:t>
            </a:r>
            <a:r>
              <a:rPr lang="lt-LT" sz="3600" dirty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lt-LT" sz="3600" i="1" dirty="0">
                <a:latin typeface="Bookman Old Style" panose="02050604050505020204" pitchFamily="18" charset="0"/>
              </a:rPr>
              <a:t>(klasės vadovė – Rita Jonaitienė),</a:t>
            </a:r>
          </a:p>
          <a:p>
            <a:pPr marL="0" indent="0" algn="ctr">
              <a:buNone/>
            </a:pPr>
            <a:r>
              <a:rPr lang="lt-LT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3D</a:t>
            </a:r>
            <a:r>
              <a:rPr lang="lt-LT" sz="3600" dirty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lt-LT" sz="3600" i="1" dirty="0">
                <a:latin typeface="Bookman Old Style" panose="02050604050505020204" pitchFamily="18" charset="0"/>
              </a:rPr>
              <a:t>(klasės vadovė – Ieva </a:t>
            </a:r>
            <a:r>
              <a:rPr lang="lt-LT" sz="3600" i="1" dirty="0" err="1">
                <a:latin typeface="Bookman Old Style" panose="02050604050505020204" pitchFamily="18" charset="0"/>
              </a:rPr>
              <a:t>Juozelėnaitė</a:t>
            </a:r>
            <a:r>
              <a:rPr lang="lt-LT" sz="3600" i="1" dirty="0">
                <a:latin typeface="Bookman Old Style" panose="02050604050505020204" pitchFamily="18" charset="0"/>
              </a:rPr>
              <a:t>), </a:t>
            </a:r>
          </a:p>
          <a:p>
            <a:pPr marL="0" indent="0" algn="ctr">
              <a:buNone/>
            </a:pPr>
            <a:r>
              <a:rPr lang="lt-LT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3K</a:t>
            </a:r>
            <a:r>
              <a:rPr lang="lt-LT" sz="3600" dirty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lt-LT" sz="3600" i="1" dirty="0">
                <a:latin typeface="Bookman Old Style" panose="02050604050505020204" pitchFamily="18" charset="0"/>
              </a:rPr>
              <a:t>(klasės vadovė – Lina </a:t>
            </a:r>
            <a:r>
              <a:rPr lang="lt-LT" sz="3600" i="1" dirty="0" err="1">
                <a:latin typeface="Bookman Old Style" panose="02050604050505020204" pitchFamily="18" charset="0"/>
              </a:rPr>
              <a:t>Brazienė</a:t>
            </a:r>
            <a:r>
              <a:rPr lang="lt-LT" sz="3600" i="1" dirty="0">
                <a:latin typeface="Bookman Old Style" panose="02050604050505020204" pitchFamily="18" charset="0"/>
              </a:rPr>
              <a:t>),</a:t>
            </a:r>
          </a:p>
          <a:p>
            <a:pPr marL="0" indent="0" algn="ctr">
              <a:buNone/>
            </a:pPr>
            <a:r>
              <a:rPr lang="lt-LT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4A</a:t>
            </a:r>
            <a:r>
              <a:rPr lang="lt-LT" sz="3600" dirty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lt-LT" sz="3600" i="1" dirty="0">
                <a:latin typeface="Bookman Old Style" panose="02050604050505020204" pitchFamily="18" charset="0"/>
              </a:rPr>
              <a:t>(klasės vadovė – </a:t>
            </a:r>
            <a:r>
              <a:rPr lang="lt-LT" sz="3600" i="1" dirty="0" err="1">
                <a:latin typeface="Bookman Old Style" panose="02050604050505020204" pitchFamily="18" charset="0"/>
              </a:rPr>
              <a:t>Halina</a:t>
            </a:r>
            <a:r>
              <a:rPr lang="lt-LT" sz="3600" i="1" dirty="0">
                <a:latin typeface="Bookman Old Style" panose="02050604050505020204" pitchFamily="18" charset="0"/>
              </a:rPr>
              <a:t> </a:t>
            </a:r>
            <a:r>
              <a:rPr lang="lt-LT" sz="3600" i="1" dirty="0" err="1">
                <a:latin typeface="Bookman Old Style" panose="02050604050505020204" pitchFamily="18" charset="0"/>
              </a:rPr>
              <a:t>Kelpšienė</a:t>
            </a:r>
            <a:r>
              <a:rPr lang="lt-LT" sz="3600" i="1" dirty="0">
                <a:latin typeface="Bookman Old Style" panose="02050604050505020204" pitchFamily="18" charset="0"/>
              </a:rPr>
              <a:t>), </a:t>
            </a:r>
          </a:p>
          <a:p>
            <a:pPr marL="0" indent="0" algn="ctr">
              <a:buNone/>
            </a:pPr>
            <a:r>
              <a:rPr lang="lt-LT" sz="36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4B</a:t>
            </a:r>
            <a:r>
              <a:rPr lang="lt-LT" sz="3600" dirty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lt-LT" sz="3600" i="1" dirty="0">
                <a:latin typeface="Bookman Old Style" panose="02050604050505020204" pitchFamily="18" charset="0"/>
              </a:rPr>
              <a:t>(klasės vadovė – Kornelija </a:t>
            </a:r>
            <a:r>
              <a:rPr lang="lt-LT" sz="3600" i="1" dirty="0" err="1">
                <a:latin typeface="Bookman Old Style" panose="02050604050505020204" pitchFamily="18" charset="0"/>
              </a:rPr>
              <a:t>Intienė</a:t>
            </a:r>
            <a:r>
              <a:rPr lang="lt-LT" sz="3600" i="1" dirty="0">
                <a:latin typeface="Bookman Old Style" panose="02050604050505020204" pitchFamily="18" charset="0"/>
              </a:rPr>
              <a:t>) -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DIDŽIUOJAMĖS JUMIS: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JŪS – KAUNO „SAULĖS“ GIMNAZIJOS ŠLOVĖ IR GARBĖ! </a:t>
            </a:r>
            <a:endParaRPr lang="lt-LT" sz="3500" dirty="0">
              <a:solidFill>
                <a:srgbClr val="8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9617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" y="1020219"/>
            <a:ext cx="11907296" cy="6124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2024 – 2025 M. M. II PUSMEČIO PAVYZDINGIAUSIA KLASE SKELBIAMA... 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8064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255415"/>
            <a:ext cx="10515600" cy="2337826"/>
          </a:xfrm>
          <a:solidFill>
            <a:schemeClr val="bg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lt-L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  <a:br>
              <a:rPr lang="lt-L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m. </a:t>
            </a:r>
            <a:br>
              <a:rPr lang="lt-L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2024 – 2025 M. M. II PUSM. </a:t>
            </a:r>
            <a:br>
              <a:rPr lang="lt-L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PAVYZDINGIAUSIA KLASĖ – </a:t>
            </a:r>
            <a:br>
              <a:rPr lang="lt-LT" sz="3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2B (klasės vadovė – Auksuolė Marčiulionienė)</a:t>
            </a:r>
            <a:r>
              <a:rPr lang="lt-LT" sz="3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lt-LT" sz="3000" dirty="0"/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87" y="670080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43" y="2468590"/>
            <a:ext cx="6398514" cy="4227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008368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" y="349892"/>
            <a:ext cx="11907296" cy="66300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lyderystę, gimnazijoje ir už jos ribų puoselėjant mokinių savivaldos tradicijas, skatinančias tikslingą ir </a:t>
            </a:r>
            <a:r>
              <a:rPr lang="lt-LT" sz="30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veiksmingą bendruomeniškumą,  </a:t>
            </a: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PAVARDĖS ĮRAŠOMOS Į GIMNAZIJOS </a:t>
            </a:r>
            <a:r>
              <a:rPr lang="lt-LT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GARBĖS KNYGĄ </a:t>
            </a: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ir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1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 laureatais nominacijoje </a:t>
            </a: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METŲ LYDERYSTĖ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skelbiami... </a:t>
            </a:r>
            <a:endParaRPr lang="lt-LT" sz="32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2982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400730"/>
            <a:ext cx="10515600" cy="2543175"/>
          </a:xfrm>
          <a:solidFill>
            <a:schemeClr val="bg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LAUREATAI NOMINACIJOJE </a:t>
            </a: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i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METŲ LYDERYSTĖ </a:t>
            </a:r>
            <a:endParaRPr lang="lt-LT" sz="3500" i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3213255"/>
            <a:ext cx="10515600" cy="2963708"/>
          </a:xfrm>
        </p:spPr>
        <p:txBody>
          <a:bodyPr/>
          <a:lstStyle/>
          <a:p>
            <a:pPr marL="0" indent="0" algn="ctr">
              <a:buNone/>
            </a:pP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Goda Baranauskaitė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4D klasės mokinė </a:t>
            </a:r>
          </a:p>
          <a:p>
            <a:pPr marL="0" indent="0" algn="ctr">
              <a:buNone/>
            </a:pPr>
            <a:endParaRPr lang="lt-LT" i="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Liepa </a:t>
            </a:r>
            <a:r>
              <a:rPr lang="lt-LT" sz="4000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Storpirštytė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1A klasės mokinė</a:t>
            </a:r>
          </a:p>
          <a:p>
            <a:pPr marL="0" indent="0">
              <a:buNone/>
            </a:pPr>
            <a:endParaRPr lang="lt-LT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87" y="670080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DA16E2F-E431-3F45-1472-3377530A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JONAITIENĖS,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C39B2045-6232-EA09-45A1-90F1110C6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urinio vietos rezervavimo ženklas 7">
            <a:extLst>
              <a:ext uri="{FF2B5EF4-FFF2-40B4-BE49-F238E27FC236}">
                <a16:creationId xmlns:a16="http://schemas.microsoft.com/office/drawing/2014/main" xmlns="" id="{DCB9A2E0-E422-0AFD-E9BD-2C18E2CBA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75913"/>
              </p:ext>
            </p:extLst>
          </p:nvPr>
        </p:nvGraphicFramePr>
        <p:xfrm>
          <a:off x="838201" y="1119373"/>
          <a:ext cx="9756289" cy="54449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xmlns="" val="1876503708"/>
                    </a:ext>
                  </a:extLst>
                </a:gridCol>
                <a:gridCol w="1556657">
                  <a:extLst>
                    <a:ext uri="{9D8B030D-6E8A-4147-A177-3AD203B41FA5}">
                      <a16:colId xmlns:a16="http://schemas.microsoft.com/office/drawing/2014/main" xmlns="" val="640735669"/>
                    </a:ext>
                  </a:extLst>
                </a:gridCol>
                <a:gridCol w="2775857">
                  <a:extLst>
                    <a:ext uri="{9D8B030D-6E8A-4147-A177-3AD203B41FA5}">
                      <a16:colId xmlns:a16="http://schemas.microsoft.com/office/drawing/2014/main" xmlns="" val="2389564"/>
                    </a:ext>
                  </a:extLst>
                </a:gridCol>
                <a:gridCol w="1918576">
                  <a:extLst>
                    <a:ext uri="{9D8B030D-6E8A-4147-A177-3AD203B41FA5}">
                      <a16:colId xmlns:a16="http://schemas.microsoft.com/office/drawing/2014/main" xmlns="" val="2417086533"/>
                    </a:ext>
                  </a:extLst>
                </a:gridCol>
              </a:tblGrid>
              <a:tr h="5444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Šalies Jaunųjų matematikų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konkursas „Žiburys –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populiarinkime matematiką”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04" marR="311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04" marR="3110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Inesa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Aghasaryan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Adelė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Ašmonaitė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Dailydė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Rytis Gadeikis, 2A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Jakubauskaitė, 2A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Ditė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Minkštimaitė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Naskauskas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Širvinskas, 2A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Viktorija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Tarvydytė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Elijus Trumpa, 2A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Taurius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Ustila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Vytautė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Vervečkaitė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Paulius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Rakutis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Andrev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Samuel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Sharp, 3B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Trainys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Gaubaitė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Deimantė Armonaitė, 4F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Kipras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Blotnys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4F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Germanavičiūtė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4F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Marcelina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Mažonytė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4F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Seliokaitė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4F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Taura</a:t>
                      </a: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Sabaliauskaitė, 4F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04" marR="311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04" marR="311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2655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43110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8710" y="115661"/>
            <a:ext cx="11907296" cy="6630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puikų mokymąsi, itin aukštus akademinius rezultatus, dalyvavimą tiksliųjų, gamtos, socialinių mokslų, užsienio filologijos miesto, šalies, tarptautinėse olimpiadose, konkursuose, projektuose bei pasiekimus juose 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PAVARDĖ ĮRAŠOMA Į GIMNAZIJOS </a:t>
            </a:r>
            <a:r>
              <a:rPr lang="lt-LT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GARBĖS KNYGĄ </a:t>
            </a: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ir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5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METŲ GIMNAZISTU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skelbiamas... </a:t>
            </a:r>
            <a:endParaRPr lang="lt-LT" sz="32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88841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19150" y="388394"/>
            <a:ext cx="10534650" cy="1263650"/>
          </a:xfrm>
        </p:spPr>
        <p:txBody>
          <a:bodyPr>
            <a:noAutofit/>
          </a:bodyPr>
          <a:lstStyle/>
          <a:p>
            <a:r>
              <a:rPr lang="lt-LT" sz="3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KANDIDATAS Į NOMINACIJĄ </a:t>
            </a:r>
            <a:r>
              <a:rPr lang="lt-LT" sz="3000" b="1" i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METŲ GIMNAZISTAS </a:t>
            </a:r>
            <a:br>
              <a:rPr lang="lt-LT" sz="3000" b="1" i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2024 – 2025 M. M. DALYVAVO/ LAIMĖJO: </a:t>
            </a:r>
            <a:endParaRPr lang="lt-LT" sz="3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Lentelė 4"/>
          <p:cNvGraphicFramePr>
            <a:graphicFrameLocks noGrp="1"/>
          </p:cNvGraphicFramePr>
          <p:nvPr/>
        </p:nvGraphicFramePr>
        <p:xfrm>
          <a:off x="385857" y="1732711"/>
          <a:ext cx="11521440" cy="4431665"/>
        </p:xfrm>
        <a:graphic>
          <a:graphicData uri="http://schemas.openxmlformats.org/drawingml/2006/table">
            <a:tbl>
              <a:tblPr bandRow="1"/>
              <a:tblGrid>
                <a:gridCol w="4921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3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44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Lietuvos komandinė mokinių matematikos olimpiada Prof. Jono Kubiliaus taurei laimėti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2024-09-21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Dalyvis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b="0" i="0" dirty="0">
                          <a:effectLst/>
                          <a:latin typeface="Bookman Old Style" panose="02050604050505020204" pitchFamily="18" charset="0"/>
                        </a:rPr>
                        <a:t>Mokytoja –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b="0" i="0" dirty="0">
                          <a:effectLst/>
                          <a:latin typeface="Bookman Old Style" panose="02050604050505020204" pitchFamily="18" charset="0"/>
                        </a:rPr>
                        <a:t>Rita Jonaitienė, matematikos ME</a:t>
                      </a:r>
                      <a:endParaRPr lang="lt-LT" sz="2000" b="0" i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Kauno miesto mokyklų 9-12 kl. mokinių olimpiada (I etapas)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2024-10-24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1 vieta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73-osios Lietuvos I-IV </a:t>
                      </a:r>
                      <a:r>
                        <a:rPr lang="lt-LT" sz="2000" dirty="0" err="1">
                          <a:effectLst/>
                          <a:latin typeface="Bookman Old Style" panose="02050604050505020204" pitchFamily="18" charset="0"/>
                        </a:rPr>
                        <a:t>gimn</a:t>
                      </a: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.(9-12) klasių  mokinių matematikos olimpiados savivaldybės etapas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2025-01-15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4 vieta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Lietuvos bendrojo ugdymo mokyklų I-IV gimnazijos (9-12) klasių vaikinų komandų matematikos olimpiada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2024-12-13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4 vieta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Mokosi dvimetėje Lietuvos jaunųjų matematikos mokykloje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>
                          <a:effectLst/>
                          <a:latin typeface="Bookman Old Style" panose="02050604050505020204" pitchFamily="18" charset="0"/>
                        </a:rPr>
                        <a:t>2023 - 2025</a:t>
                      </a:r>
                      <a:endParaRPr lang="lt-LT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2025-04-12 baigė LJMM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81426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19150" y="388394"/>
            <a:ext cx="10534650" cy="1263650"/>
          </a:xfrm>
        </p:spPr>
        <p:txBody>
          <a:bodyPr>
            <a:noAutofit/>
          </a:bodyPr>
          <a:lstStyle/>
          <a:p>
            <a:r>
              <a:rPr lang="lt-LT" sz="3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KANDIDATAS Į NOMINACIJĄ </a:t>
            </a:r>
            <a:r>
              <a:rPr lang="lt-LT" sz="3000" b="1" i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METŲ GIMNAZISTAS </a:t>
            </a:r>
            <a:br>
              <a:rPr lang="lt-LT" sz="3000" b="1" i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2024 – 2025 M. M. DALYVAVO/ LAIMĖJO: </a:t>
            </a:r>
            <a:endParaRPr lang="lt-LT" sz="3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Lentelė 7"/>
          <p:cNvGraphicFramePr>
            <a:graphicFrameLocks noGrp="1"/>
          </p:cNvGraphicFramePr>
          <p:nvPr/>
        </p:nvGraphicFramePr>
        <p:xfrm>
          <a:off x="468086" y="1739130"/>
          <a:ext cx="10964091" cy="4360403"/>
        </p:xfrm>
        <a:graphic>
          <a:graphicData uri="http://schemas.openxmlformats.org/drawingml/2006/table">
            <a:tbl>
              <a:tblPr bandRow="1"/>
              <a:tblGrid>
                <a:gridCol w="5044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0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66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29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5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Kauno miesto mokyklų 9-12 kl. mokinių olimpiada (I etapas)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2024-10-24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1 vieta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Mokytojas –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Paulius Virbalas, matematikos VM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88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73-osios Lietuvos I-IV gimnazijos (9-12) klasių  mokinių matematikos olimpiados savivaldybės etapas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2025-01-15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4 vieta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72-oji Lietuvos mokinių fizikos  olimpiada, šalies etapas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2025-04-03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Dalyvis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Mokytoja –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Vaiva Povilaitytė, fizikos MM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0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72-oji Lietuvos mokinių fizikos  olimpiada, savivaldybės  etapas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2025-01-28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 vieta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26603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19150" y="388394"/>
            <a:ext cx="10534650" cy="1263650"/>
          </a:xfrm>
        </p:spPr>
        <p:txBody>
          <a:bodyPr>
            <a:noAutofit/>
          </a:bodyPr>
          <a:lstStyle/>
          <a:p>
            <a:r>
              <a:rPr lang="lt-LT" sz="3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KANDIDATAS Į NOMINACIJĄ </a:t>
            </a:r>
            <a:r>
              <a:rPr lang="lt-LT" sz="3000" b="1" i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METŲ GIMNAZISTAS </a:t>
            </a:r>
            <a:br>
              <a:rPr lang="lt-LT" sz="3000" b="1" i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2024 – 2025 M. M. DALYVAVO/ LAIMĖJO: </a:t>
            </a:r>
            <a:endParaRPr lang="lt-LT" sz="3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Lentelė 2"/>
          <p:cNvGraphicFramePr>
            <a:graphicFrameLocks noGrp="1"/>
          </p:cNvGraphicFramePr>
          <p:nvPr/>
        </p:nvGraphicFramePr>
        <p:xfrm>
          <a:off x="348343" y="1535027"/>
          <a:ext cx="11399520" cy="5107686"/>
        </p:xfrm>
        <a:graphic>
          <a:graphicData uri="http://schemas.openxmlformats.org/drawingml/2006/table">
            <a:tbl>
              <a:tblPr bandRow="1"/>
              <a:tblGrid>
                <a:gridCol w="4342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2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5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96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63-oji Lietuvos mokinių chemijos olimpiada, savivaldybės etapas</a:t>
                      </a:r>
                      <a:endParaRPr lang="lt-LT" sz="500" dirty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2025-01-10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3 vieta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Mokytoja –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Adelė Šarkienė, chemijos ME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63-oji Lietuvos mokinių chemijos olimpiada, šalies etapas</a:t>
                      </a:r>
                      <a:endParaRPr lang="lt-LT" sz="500" dirty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0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2025-03-05-07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Dalyvis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1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KTU J. Janickio chemijos konkursas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2025-03-14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(I etapas)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Dalyvis (pateko į II etapą)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2025-05-09 (II etapas)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Dalyvis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Konkursas „Žalioji odisėja”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2024-11-25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1 vieta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Mokytoja –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Laura </a:t>
                      </a:r>
                      <a:r>
                        <a:rPr lang="lt-LT" sz="2000" dirty="0" err="1">
                          <a:effectLst/>
                          <a:latin typeface="Bookman Old Style" panose="02050604050505020204" pitchFamily="18" charset="0"/>
                        </a:rPr>
                        <a:t>Verikienė</a:t>
                      </a: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, biologijos mokytoja ME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57-oji Lietuvos mokinių biologijos olimpiada, šalies etapas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>
                          <a:effectLst/>
                          <a:latin typeface="Bookman Old Style" panose="02050604050505020204" pitchFamily="18" charset="0"/>
                        </a:rPr>
                        <a:t>2025-03-20</a:t>
                      </a:r>
                      <a:endParaRPr lang="lt-LT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3 vieta (pakviestas į pasaulio olimpiados stovyklą)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86461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19150" y="388394"/>
            <a:ext cx="10534650" cy="1263650"/>
          </a:xfrm>
        </p:spPr>
        <p:txBody>
          <a:bodyPr>
            <a:noAutofit/>
          </a:bodyPr>
          <a:lstStyle/>
          <a:p>
            <a:r>
              <a:rPr lang="lt-LT" sz="3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KANDIDATAS Į NOMINACIJĄ </a:t>
            </a:r>
            <a:r>
              <a:rPr lang="lt-LT" sz="3000" b="1" i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METŲ GIMNAZISTAS </a:t>
            </a:r>
            <a:br>
              <a:rPr lang="lt-LT" sz="3000" b="1" i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2024 – 2025 M. M. DALYVAVO/ LAIMĖJO: </a:t>
            </a:r>
            <a:endParaRPr lang="lt-LT" sz="3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Lentelė 2"/>
          <p:cNvGraphicFramePr>
            <a:graphicFrameLocks noGrp="1"/>
          </p:cNvGraphicFramePr>
          <p:nvPr/>
        </p:nvGraphicFramePr>
        <p:xfrm>
          <a:off x="487681" y="1930128"/>
          <a:ext cx="11077304" cy="4529491"/>
        </p:xfrm>
        <a:graphic>
          <a:graphicData uri="http://schemas.openxmlformats.org/drawingml/2006/table">
            <a:tbl>
              <a:tblPr bandRow="1"/>
              <a:tblGrid>
                <a:gridCol w="3667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7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01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527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8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Ekonomikos ir verslo olimpiada, regioninis etapas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5" marR="191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2025-02-12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5" marR="191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1 vieta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5" marR="191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Mokytojas –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Marius Vainauskas, ekonomikos M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5" marR="191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8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Ekonomikos ir verslo olimpiada, respublikinis etapas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5" marR="191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2025-06-03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5" marR="191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1 vieta, diplomas, 50 </a:t>
                      </a:r>
                      <a:r>
                        <a:rPr lang="lt-LT" sz="2000" dirty="0" err="1">
                          <a:effectLst/>
                          <a:latin typeface="Bookman Old Style" panose="02050604050505020204" pitchFamily="18" charset="0"/>
                        </a:rPr>
                        <a:t>eur</a:t>
                      </a: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. knygyno čekis, medalis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5" marR="191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5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Nacionalinis vertimo konkursas „Verstuvės” 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5" marR="19175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2024-09-30 (rudens sesija)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2025-04-16 (pavasario sesija)  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5" marR="191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Dalyvis 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5" marR="19175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Mokytoja –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Sandra </a:t>
                      </a:r>
                      <a:r>
                        <a:rPr lang="lt-LT" sz="2000" dirty="0" err="1">
                          <a:effectLst/>
                          <a:latin typeface="Bookman Old Style" panose="02050604050505020204" pitchFamily="18" charset="0"/>
                        </a:rPr>
                        <a:t>Milčiūtė</a:t>
                      </a:r>
                      <a:r>
                        <a:rPr lang="lt-LT" sz="2000" dirty="0">
                          <a:effectLst/>
                          <a:latin typeface="Bookman Old Style" panose="02050604050505020204" pitchFamily="18" charset="0"/>
                        </a:rPr>
                        <a:t>, anglų k. MM</a:t>
                      </a:r>
                      <a:endParaRPr lang="lt-LT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5" marR="19175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89072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" y="206560"/>
            <a:ext cx="11907296" cy="6630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puikų mokymąsi, itin aukštus akademinius rezultatus, dalyvavimą tiksliųjų, gamtos, socialinių mokslų, užsienio filologijos miesto, šalies, tarptautinėse olimpiadose, konkursuose, projektuose bei pasiekimus juose 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PAVARDĖ ĮRAŠOMA Į GIMNAZIJOS </a:t>
            </a:r>
            <a:r>
              <a:rPr lang="lt-LT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GARBĖS KNYGĄ </a:t>
            </a: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ir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5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METŲ GIMNAZISTU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skelbiamas... </a:t>
            </a:r>
            <a:endParaRPr lang="lt-LT" sz="32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6450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400730"/>
            <a:ext cx="10515600" cy="2543175"/>
          </a:xfrm>
          <a:solidFill>
            <a:schemeClr val="bg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m. 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METŲ GIMNAZISTAS</a:t>
            </a:r>
            <a:endParaRPr lang="lt-LT" sz="35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3483221"/>
            <a:ext cx="10515600" cy="2029305"/>
          </a:xfrm>
        </p:spPr>
        <p:txBody>
          <a:bodyPr/>
          <a:lstStyle/>
          <a:p>
            <a:pPr marL="0" indent="0" algn="ctr"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Linas Steponavičius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3B klasės mokinys </a:t>
            </a:r>
          </a:p>
          <a:p>
            <a:pPr marL="0" indent="0">
              <a:buNone/>
            </a:pPr>
            <a:endParaRPr lang="lt-LT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87" y="670080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7926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" y="931817"/>
            <a:ext cx="11907296" cy="542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itin aukštus mokinių pasiekimus miesto, šalies, regiono  ir tarptautinėse olimpiadose ir konkursuose, gerosios patirties skaidą, įgyvendinant TŪM Kauno miesto savivaldybės pažangos plano veiklą „Fenomenais grįsto ugdymo metodikos diegimas“, į aukštus ugdymo(</a:t>
            </a:r>
            <a:r>
              <a:rPr lang="lt-LT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si</a:t>
            </a: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 rezultatus ir į kūrybos raišką, </a:t>
            </a:r>
            <a:r>
              <a:rPr lang="lt-LT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potyriminius</a:t>
            </a: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išgyvenimus, susitapatinimą su kultūrą orientuotą bendradarbiavimą su mokiniais, jų tėvais, mokytojais ir alumnais </a:t>
            </a:r>
            <a:r>
              <a:rPr lang="lt-LT" sz="3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PAVARDĖ ĮRAŠOMA Į GIMNAZIJOS </a:t>
            </a:r>
            <a:r>
              <a:rPr lang="lt-LT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GARBĖS KNYGĄ </a:t>
            </a: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ir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59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METŲ MOKYTOJU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skelbiamas... </a:t>
            </a:r>
            <a:endParaRPr lang="lt-LT" sz="32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9612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400730"/>
            <a:ext cx="10515600" cy="2543175"/>
          </a:xfrm>
          <a:solidFill>
            <a:schemeClr val="bg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m. 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METŲ MOKYTOJAS</a:t>
            </a:r>
            <a:endParaRPr lang="lt-LT" sz="35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57794" y="3718352"/>
            <a:ext cx="10515600" cy="1680962"/>
          </a:xfrm>
        </p:spPr>
        <p:txBody>
          <a:bodyPr/>
          <a:lstStyle/>
          <a:p>
            <a:pPr marL="0" indent="0" algn="ctr">
              <a:buNone/>
            </a:pP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ASTA MATUKYNAITĖ – VARNAUSKIENĖ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dailės mokytoja ekspertė</a:t>
            </a:r>
          </a:p>
          <a:p>
            <a:pPr marL="0" indent="0">
              <a:buNone/>
            </a:pPr>
            <a:endParaRPr lang="lt-LT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87" y="670080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43730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" y="931817"/>
            <a:ext cx="11907296" cy="5425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itin aukštus pasiekimus, reitingus ir nuopelnus Lietuvos švietimo bendruomenėje  </a:t>
            </a:r>
            <a:r>
              <a:rPr lang="lt-LT" sz="3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 </a:t>
            </a: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ir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 laureatais nominacijoje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59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SPECIALUSIS PRIZAS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skelbiami... </a:t>
            </a:r>
            <a:endParaRPr lang="lt-LT" sz="32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2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653B0A8-2445-AC2B-B273-696B9AE1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JONAITIENĖS,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173AAF2A-D999-7D44-9889-FE978358B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477613"/>
              </p:ext>
            </p:extLst>
          </p:nvPr>
        </p:nvGraphicFramePr>
        <p:xfrm>
          <a:off x="838200" y="1119375"/>
          <a:ext cx="9756290" cy="26808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0886">
                  <a:extLst>
                    <a:ext uri="{9D8B030D-6E8A-4147-A177-3AD203B41FA5}">
                      <a16:colId xmlns:a16="http://schemas.microsoft.com/office/drawing/2014/main" xmlns="" val="331058832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84460610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731551332"/>
                    </a:ext>
                  </a:extLst>
                </a:gridCol>
                <a:gridCol w="1439604">
                  <a:extLst>
                    <a:ext uri="{9D8B030D-6E8A-4147-A177-3AD203B41FA5}">
                      <a16:colId xmlns:a16="http://schemas.microsoft.com/office/drawing/2014/main" xmlns="" val="3427384335"/>
                    </a:ext>
                  </a:extLst>
                </a:gridCol>
              </a:tblGrid>
              <a:tr h="8437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I-IV gimnazijos (9-12) klasių vaikinų komandų matematikos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2024-12-13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348463"/>
                  </a:ext>
                </a:extLst>
              </a:tr>
              <a:tr h="175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matematikos konkursas „KENGŪRA 2025“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Ašmonaitė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Marijus Čeponis,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Glebauskaitė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Minkštimaitė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Šiaulaitytė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6697028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DC3F138C-B9C9-28B3-AC5F-571E018CA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xmlns="" id="{649A994D-6740-79F5-C831-19459FA9E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07382"/>
              </p:ext>
            </p:extLst>
          </p:nvPr>
        </p:nvGraphicFramePr>
        <p:xfrm>
          <a:off x="838200" y="3668486"/>
          <a:ext cx="9756290" cy="28826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99114">
                  <a:extLst>
                    <a:ext uri="{9D8B030D-6E8A-4147-A177-3AD203B41FA5}">
                      <a16:colId xmlns:a16="http://schemas.microsoft.com/office/drawing/2014/main" xmlns="" val="2420458491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xmlns="" val="4031627835"/>
                    </a:ext>
                  </a:extLst>
                </a:gridCol>
                <a:gridCol w="2732314">
                  <a:extLst>
                    <a:ext uri="{9D8B030D-6E8A-4147-A177-3AD203B41FA5}">
                      <a16:colId xmlns:a16="http://schemas.microsoft.com/office/drawing/2014/main" xmlns="" val="3820102807"/>
                    </a:ext>
                  </a:extLst>
                </a:gridCol>
                <a:gridCol w="1461376">
                  <a:extLst>
                    <a:ext uri="{9D8B030D-6E8A-4147-A177-3AD203B41FA5}">
                      <a16:colId xmlns:a16="http://schemas.microsoft.com/office/drawing/2014/main" xmlns="" val="3136415329"/>
                    </a:ext>
                  </a:extLst>
                </a:gridCol>
              </a:tblGrid>
              <a:tr h="1807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Konkursas MMM, miesto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Marijus Čeponis,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Arminas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Baliutavičius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Dušauskaitė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Gaubaitė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087826"/>
                  </a:ext>
                </a:extLst>
              </a:tr>
              <a:tr h="1075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Mokosi dvimetėje Lietuvos jaunųjų matematikos mokykloje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2023 - 2025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2025-04-12 baigė LJMM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722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31065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400730"/>
            <a:ext cx="10515600" cy="2716939"/>
          </a:xfrm>
          <a:solidFill>
            <a:schemeClr val="bg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 2025 m. laureatai nominacijoje 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SPECIALUSIS PRIZAS</a:t>
            </a:r>
            <a:endParaRPr lang="lt-LT" sz="35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43840" y="3840271"/>
            <a:ext cx="11704320" cy="2029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KAUNO „SAULĖS“ GIMNAZIJOS MOKYTOJAI </a:t>
            </a:r>
          </a:p>
        </p:txBody>
      </p:sp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76" y="513326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148046" y="5869575"/>
            <a:ext cx="122790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500" b="1" i="1" dirty="0">
                <a:latin typeface="Bookman Old Style" panose="02050604050505020204" pitchFamily="18" charset="0"/>
              </a:rPr>
              <a:t>Mokytojams prizą – edukaciją Royal </a:t>
            </a:r>
            <a:r>
              <a:rPr lang="lt-LT" sz="2500" b="1" i="1" dirty="0" err="1">
                <a:latin typeface="Bookman Old Style" panose="02050604050505020204" pitchFamily="18" charset="0"/>
              </a:rPr>
              <a:t>Horse</a:t>
            </a:r>
            <a:r>
              <a:rPr lang="lt-LT" sz="2500" b="1" i="1" dirty="0">
                <a:latin typeface="Bookman Old Style" panose="02050604050505020204" pitchFamily="18" charset="0"/>
              </a:rPr>
              <a:t> </a:t>
            </a:r>
            <a:r>
              <a:rPr lang="lt-LT" sz="2500" b="1" i="1" dirty="0" err="1">
                <a:latin typeface="Bookman Old Style" panose="02050604050505020204" pitchFamily="18" charset="0"/>
              </a:rPr>
              <a:t>Resort</a:t>
            </a:r>
            <a:r>
              <a:rPr lang="lt-LT" sz="2500" b="1" i="1" dirty="0">
                <a:latin typeface="Bookman Old Style" panose="02050604050505020204" pitchFamily="18" charset="0"/>
              </a:rPr>
              <a:t> – </a:t>
            </a:r>
          </a:p>
          <a:p>
            <a:pPr algn="ctr"/>
            <a:r>
              <a:rPr lang="lt-LT" sz="2500" b="1" i="1" dirty="0">
                <a:latin typeface="Bookman Old Style" panose="02050604050505020204" pitchFamily="18" charset="0"/>
              </a:rPr>
              <a:t>įsteigė Deimantės </a:t>
            </a:r>
            <a:r>
              <a:rPr lang="lt-LT" sz="2500" b="1" i="1" dirty="0" err="1">
                <a:latin typeface="Bookman Old Style" panose="02050604050505020204" pitchFamily="18" charset="0"/>
              </a:rPr>
              <a:t>Kliunkaitės</a:t>
            </a:r>
            <a:r>
              <a:rPr lang="lt-LT" sz="2500" b="1" i="1" dirty="0">
                <a:latin typeface="Bookman Old Style" panose="02050604050505020204" pitchFamily="18" charset="0"/>
              </a:rPr>
              <a:t> (1A) mama</a:t>
            </a:r>
          </a:p>
        </p:txBody>
      </p:sp>
    </p:spTree>
    <p:extLst>
      <p:ext uri="{BB962C8B-B14F-4D97-AF65-F5344CB8AC3E}">
        <p14:creationId xmlns:p14="http://schemas.microsoft.com/office/powerpoint/2010/main" val="1208851172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42876" y="265971"/>
            <a:ext cx="11907296" cy="6342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lt-LT" sz="5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Kauno „Saulės“ gimnazija didžiuojasi </a:t>
            </a:r>
            <a:endParaRPr lang="lt-LT" sz="59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lt-LT" sz="59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MOKYTOJAIS IR MOKINIAIS! 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lt-LT" sz="5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AČIŪ! </a:t>
            </a:r>
            <a:r>
              <a:rPr lang="lt-LT" sz="59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lt-LT" sz="59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11430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02" y="842708"/>
            <a:ext cx="8015310" cy="5343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Stačiakampis 6"/>
          <p:cNvSpPr/>
          <p:nvPr/>
        </p:nvSpPr>
        <p:spPr>
          <a:xfrm>
            <a:off x="1471954" y="91381"/>
            <a:ext cx="8928407" cy="116955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GALERIJA“</a:t>
            </a:r>
          </a:p>
          <a:p>
            <a:pPr algn="ctr"/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tačiakampis 1"/>
          <p:cNvSpPr/>
          <p:nvPr/>
        </p:nvSpPr>
        <p:spPr>
          <a:xfrm>
            <a:off x="726774" y="6186248"/>
            <a:ext cx="10883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JŪS – KAUNO „SAULĖS“ GIMNAZIJOS ŠLOVĖ IR GARBĖ! </a:t>
            </a:r>
            <a:endParaRPr lang="lt-L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0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lt-LT" altLang="lt-LT" b="1" dirty="0">
                <a:solidFill>
                  <a:srgbClr val="8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Naujausiuose mokyklų reitinguose – Kauno „Saulės“ gimnazija – trečia! </a:t>
            </a:r>
            <a:r>
              <a:rPr lang="lt-LT" alt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/>
            </a:r>
            <a:br>
              <a:rPr lang="lt-LT" alt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endParaRPr lang="lt-LT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5463" y="2277747"/>
            <a:ext cx="10972799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4000" b="1" i="0" u="none" strike="noStrike" cap="none" normalizeH="0" baseline="0" dirty="0">
                <a:ln>
                  <a:noFill/>
                </a:ln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 visos bendruomenės pastangomis,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4000" b="1" i="0" u="none" strike="noStrike" cap="none" normalizeH="0" baseline="0" dirty="0">
                <a:ln>
                  <a:noFill/>
                </a:ln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nuoširdžiu darbu ir atsakomybe,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4000" b="1" i="0" u="none" strike="noStrike" cap="none" normalizeH="0" baseline="0" dirty="0">
                <a:ln>
                  <a:noFill/>
                </a:ln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mokymu ir mokymusi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4000" b="1" i="0" u="none" strike="noStrike" cap="none" normalizeH="0" baseline="0" dirty="0">
                <a:ln>
                  <a:noFill/>
                </a:ln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 pasiekti puikių rezultatų.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4000" b="1" i="0" u="none" strike="noStrike" cap="none" normalizeH="0" baseline="0" dirty="0">
                <a:ln>
                  <a:noFill/>
                </a:ln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AČIŪ!    </a:t>
            </a:r>
            <a:endParaRPr kumimoji="0" lang="lt-LT" altLang="lt-LT" sz="4000" b="1" i="0" u="none" strike="noStrike" cap="none" normalizeH="0" baseline="0" dirty="0">
              <a:ln>
                <a:noFill/>
              </a:ln>
              <a:effectLst/>
              <a:latin typeface="Bookman Old Style" panose="02050604050505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68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514DA6B-2EBF-9C9B-BA1B-07F26173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JONAITIENĖS,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xmlns="" id="{ADCAFFFC-6F7C-826E-819A-CE2C1F484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136835"/>
              </p:ext>
            </p:extLst>
          </p:nvPr>
        </p:nvGraphicFramePr>
        <p:xfrm>
          <a:off x="838201" y="1119374"/>
          <a:ext cx="9756289" cy="51082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75285">
                  <a:extLst>
                    <a:ext uri="{9D8B030D-6E8A-4147-A177-3AD203B41FA5}">
                      <a16:colId xmlns:a16="http://schemas.microsoft.com/office/drawing/2014/main" xmlns="" val="1155683546"/>
                    </a:ext>
                  </a:extLst>
                </a:gridCol>
                <a:gridCol w="1413955">
                  <a:extLst>
                    <a:ext uri="{9D8B030D-6E8A-4147-A177-3AD203B41FA5}">
                      <a16:colId xmlns:a16="http://schemas.microsoft.com/office/drawing/2014/main" xmlns="" val="1251798584"/>
                    </a:ext>
                  </a:extLst>
                </a:gridCol>
                <a:gridCol w="3009704">
                  <a:extLst>
                    <a:ext uri="{9D8B030D-6E8A-4147-A177-3AD203B41FA5}">
                      <a16:colId xmlns:a16="http://schemas.microsoft.com/office/drawing/2014/main" xmlns="" val="3243940313"/>
                    </a:ext>
                  </a:extLst>
                </a:gridCol>
                <a:gridCol w="1757345">
                  <a:extLst>
                    <a:ext uri="{9D8B030D-6E8A-4147-A177-3AD203B41FA5}">
                      <a16:colId xmlns:a16="http://schemas.microsoft.com/office/drawing/2014/main" xmlns="" val="2880650269"/>
                    </a:ext>
                  </a:extLst>
                </a:gridCol>
              </a:tblGrid>
              <a:tr h="69961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Olimpiada KINGS.LT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 etapas)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81" marR="2508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2025-02-27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81" marR="25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Andriuškevičiūtė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81" marR="250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(pateko į finalą)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vieta Lietuvoje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81" marR="2508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0911539"/>
                  </a:ext>
                </a:extLst>
              </a:tr>
              <a:tr h="42852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Inesa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Aghasaryan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Augustas Armalis,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Ašmonaitė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Babujevaitė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Marijus Čeponis,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Vainius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Damaševičius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Dailydė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Rytis Gadeikis,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Glebauskaitė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Faustas Ivanovas,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Jakubauskaitė,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Kalėda,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Kesminaitė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</a:p>
                  </a:txBody>
                  <a:tcPr marL="25081" marR="250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81" marR="2508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100788"/>
                  </a:ext>
                </a:extLst>
              </a:tr>
            </a:tbl>
          </a:graphicData>
        </a:graphic>
      </p:graphicFrame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F3532670-4F4A-297C-158C-C935C1C0C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49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45E31BD-BA5B-9359-7F4D-0A4B177E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JONAITIENĖS,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xmlns="" id="{D9D954AC-5E50-2501-302A-64F59515D3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333511"/>
              </p:ext>
            </p:extLst>
          </p:nvPr>
        </p:nvGraphicFramePr>
        <p:xfrm>
          <a:off x="838200" y="1127919"/>
          <a:ext cx="9756290" cy="529012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48974">
                  <a:extLst>
                    <a:ext uri="{9D8B030D-6E8A-4147-A177-3AD203B41FA5}">
                      <a16:colId xmlns:a16="http://schemas.microsoft.com/office/drawing/2014/main" xmlns="" val="271866931"/>
                    </a:ext>
                  </a:extLst>
                </a:gridCol>
                <a:gridCol w="1615949">
                  <a:extLst>
                    <a:ext uri="{9D8B030D-6E8A-4147-A177-3AD203B41FA5}">
                      <a16:colId xmlns:a16="http://schemas.microsoft.com/office/drawing/2014/main" xmlns="" val="3372586830"/>
                    </a:ext>
                  </a:extLst>
                </a:gridCol>
                <a:gridCol w="2676415">
                  <a:extLst>
                    <a:ext uri="{9D8B030D-6E8A-4147-A177-3AD203B41FA5}">
                      <a16:colId xmlns:a16="http://schemas.microsoft.com/office/drawing/2014/main" xmlns="" val="2601482366"/>
                    </a:ext>
                  </a:extLst>
                </a:gridCol>
                <a:gridCol w="1514952">
                  <a:extLst>
                    <a:ext uri="{9D8B030D-6E8A-4147-A177-3AD203B41FA5}">
                      <a16:colId xmlns:a16="http://schemas.microsoft.com/office/drawing/2014/main" xmlns="" val="399498699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Olimpiada KINGS.LT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 etapas)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81" marR="2508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2025-02-27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81" marR="25081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GB" sz="1800" dirty="0">
                        <a:effectLst/>
                      </a:endParaRPr>
                    </a:p>
                  </a:txBody>
                  <a:tcPr marL="25081" marR="2508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5081" marR="25081" marT="0" marB="0"/>
                </a:tc>
                <a:extLst>
                  <a:ext uri="{0D108BD9-81ED-4DB2-BD59-A6C34878D82A}">
                    <a16:rowId xmlns:a16="http://schemas.microsoft.com/office/drawing/2014/main" xmlns="" val="3362737347"/>
                  </a:ext>
                </a:extLst>
              </a:tr>
              <a:tr h="40790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Minkštimaitė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Haris Milčius,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Naskauskas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Izabelė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Skietrytė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Indrė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Šambaravičiūtė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Šiaulaitytė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Širvinskas,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Viktorija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Tarvydytė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Elijus Trumpa,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Varnagirytė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Motiejus Varnauskas,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Vytautė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Vervečkaitė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Virbalas,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81" marR="250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81" marR="2508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296164"/>
                  </a:ext>
                </a:extLst>
              </a:tr>
            </a:tbl>
          </a:graphicData>
        </a:graphic>
      </p:graphicFrame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48A9773D-0699-7578-E832-82C9DA68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24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6F6634B-0CB2-3535-CF98-680F7F90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JONAITIENĖS,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xmlns="" id="{5D7B3295-DCD3-F242-51DC-C878659C1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529418"/>
              </p:ext>
            </p:extLst>
          </p:nvPr>
        </p:nvGraphicFramePr>
        <p:xfrm>
          <a:off x="838201" y="1119374"/>
          <a:ext cx="9756289" cy="56851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0568">
                  <a:extLst>
                    <a:ext uri="{9D8B030D-6E8A-4147-A177-3AD203B41FA5}">
                      <a16:colId xmlns:a16="http://schemas.microsoft.com/office/drawing/2014/main" xmlns="" val="1749302712"/>
                    </a:ext>
                  </a:extLst>
                </a:gridCol>
                <a:gridCol w="1514952">
                  <a:extLst>
                    <a:ext uri="{9D8B030D-6E8A-4147-A177-3AD203B41FA5}">
                      <a16:colId xmlns:a16="http://schemas.microsoft.com/office/drawing/2014/main" xmlns="" val="2761222384"/>
                    </a:ext>
                  </a:extLst>
                </a:gridCol>
                <a:gridCol w="2757212">
                  <a:extLst>
                    <a:ext uri="{9D8B030D-6E8A-4147-A177-3AD203B41FA5}">
                      <a16:colId xmlns:a16="http://schemas.microsoft.com/office/drawing/2014/main" xmlns="" val="2721496567"/>
                    </a:ext>
                  </a:extLst>
                </a:gridCol>
                <a:gridCol w="1373557">
                  <a:extLst>
                    <a:ext uri="{9D8B030D-6E8A-4147-A177-3AD203B41FA5}">
                      <a16:colId xmlns:a16="http://schemas.microsoft.com/office/drawing/2014/main" xmlns="" val="4272383955"/>
                    </a:ext>
                  </a:extLst>
                </a:gridCol>
              </a:tblGrid>
              <a:tr h="142073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Konkursas „MMM“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61" marR="1766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61" marR="1766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Marijus Čeponis,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Arminas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Baliutavičius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Dušauskaitė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Gaubaitė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61" marR="176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(pateko į finalą)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61" marR="1766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0987177"/>
                  </a:ext>
                </a:extLst>
              </a:tr>
              <a:tr h="42199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Inesa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Aghasaryan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Andriuškevičiūtė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Ašmonaitė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Babujevaitė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Smiltė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Kičaitė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Minkštimaitė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Haris Milčius,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Izabelė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Skietrytė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Indrė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Šambaravičiūtė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Širvinskas,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Viktorija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Tarvydytė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61" marR="176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61" marR="1766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9959000"/>
                  </a:ext>
                </a:extLst>
              </a:tr>
            </a:tbl>
          </a:graphicData>
        </a:graphic>
      </p:graphicFrame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6392D66E-079D-62C0-57CA-58AEE9E8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15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356A7CD-02B5-6534-C820-6518A988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JONAITIENĖS,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xmlns="" id="{971E6E0D-EE16-55CD-4106-C93EFB2E4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15916"/>
              </p:ext>
            </p:extLst>
          </p:nvPr>
        </p:nvGraphicFramePr>
        <p:xfrm>
          <a:off x="838201" y="1119374"/>
          <a:ext cx="9756289" cy="58382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86382">
                  <a:extLst>
                    <a:ext uri="{9D8B030D-6E8A-4147-A177-3AD203B41FA5}">
                      <a16:colId xmlns:a16="http://schemas.microsoft.com/office/drawing/2014/main" xmlns="" val="939249446"/>
                    </a:ext>
                  </a:extLst>
                </a:gridCol>
                <a:gridCol w="1424054">
                  <a:extLst>
                    <a:ext uri="{9D8B030D-6E8A-4147-A177-3AD203B41FA5}">
                      <a16:colId xmlns:a16="http://schemas.microsoft.com/office/drawing/2014/main" xmlns="" val="1988160591"/>
                    </a:ext>
                  </a:extLst>
                </a:gridCol>
                <a:gridCol w="3060203">
                  <a:extLst>
                    <a:ext uri="{9D8B030D-6E8A-4147-A177-3AD203B41FA5}">
                      <a16:colId xmlns:a16="http://schemas.microsoft.com/office/drawing/2014/main" xmlns="" val="2598490507"/>
                    </a:ext>
                  </a:extLst>
                </a:gridCol>
                <a:gridCol w="1585650">
                  <a:extLst>
                    <a:ext uri="{9D8B030D-6E8A-4147-A177-3AD203B41FA5}">
                      <a16:colId xmlns:a16="http://schemas.microsoft.com/office/drawing/2014/main" xmlns="" val="1207272689"/>
                    </a:ext>
                  </a:extLst>
                </a:gridCol>
              </a:tblGrid>
              <a:tr h="106692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Konkursas „MMM“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61" marR="1766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61" marR="17661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lt-L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Arminas </a:t>
                      </a:r>
                      <a:r>
                        <a:rPr lang="lt-LT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Baliutavičius</a:t>
                      </a:r>
                      <a:r>
                        <a:rPr lang="lt-L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3B</a:t>
                      </a:r>
                      <a:endParaRPr lang="lt-LT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lt-L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Gabija </a:t>
                      </a:r>
                      <a:r>
                        <a:rPr lang="lt-LT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Gaubaitė</a:t>
                      </a:r>
                      <a:r>
                        <a:rPr lang="lt-L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3C</a:t>
                      </a:r>
                      <a:endParaRPr lang="lt-LT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lt-L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Marijus Čeponis, 2A             </a:t>
                      </a:r>
                      <a:endParaRPr lang="lt-LT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lt-L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Rusnė </a:t>
                      </a:r>
                      <a:r>
                        <a:rPr lang="lt-LT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Dušauskaitė</a:t>
                      </a:r>
                      <a:r>
                        <a:rPr lang="lt-L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3C </a:t>
                      </a:r>
                      <a:endParaRPr lang="lt-LT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61" marR="176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vieta finale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Finalo 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61" marR="1766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9717121"/>
                  </a:ext>
                </a:extLst>
              </a:tr>
              <a:tr h="47409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Taurius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Ustila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Karina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Varnagirytė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Vytautė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Vervečkaitė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Barzdžiūtė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Gerda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Bendaravičiūtė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Budreikaitė, 3B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Kipras Gadliauskas, 3B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Kajus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Leščiukaitis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Melkūnaitė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Gerda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Monginaitė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Morkovičeva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Urtė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Morkvėnaitė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Pileckytė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Trainys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Jokūbas Mackevičius, 3C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Marčiulionis, 3C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Indrė Petrauskaitė, 3C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Lėja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Stasaitytė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61" marR="176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61" marR="1766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5288043"/>
                  </a:ext>
                </a:extLst>
              </a:tr>
            </a:tbl>
          </a:graphicData>
        </a:graphic>
      </p:graphicFrame>
      <p:pic>
        <p:nvPicPr>
          <p:cNvPr id="7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495E7CB8-1BA5-AE55-F99C-EE2820D9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8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C8DB284-E454-3735-4BC7-5D8AE9FE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INOS KAROSEVIČIENĖS,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554A6457-0F8E-62C9-6156-A3EBF9CC4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300455"/>
              </p:ext>
            </p:extLst>
          </p:nvPr>
        </p:nvGraphicFramePr>
        <p:xfrm>
          <a:off x="838200" y="1119373"/>
          <a:ext cx="9756290" cy="55317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xmlns="" val="256891760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374853559"/>
                    </a:ext>
                  </a:extLst>
                </a:gridCol>
                <a:gridCol w="2754086">
                  <a:extLst>
                    <a:ext uri="{9D8B030D-6E8A-4147-A177-3AD203B41FA5}">
                      <a16:colId xmlns:a16="http://schemas.microsoft.com/office/drawing/2014/main" xmlns="" val="3987027757"/>
                    </a:ext>
                  </a:extLst>
                </a:gridCol>
                <a:gridCol w="1439604">
                  <a:extLst>
                    <a:ext uri="{9D8B030D-6E8A-4147-A177-3AD203B41FA5}">
                      <a16:colId xmlns:a16="http://schemas.microsoft.com/office/drawing/2014/main" xmlns="" val="2955800271"/>
                    </a:ext>
                  </a:extLst>
                </a:gridCol>
              </a:tblGrid>
              <a:tr h="77874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mokyklų 9-12 kl.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mokinių olimpiada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 etapas)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6" marR="5802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6" marR="580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Sveikataitė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6" marR="580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6" marR="580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0364294"/>
                  </a:ext>
                </a:extLst>
              </a:tr>
              <a:tr h="5687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Storpirštytė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6" marR="580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6" marR="580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1476110"/>
                  </a:ext>
                </a:extLst>
              </a:tr>
              <a:tr h="41843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Jačėnaitė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Kipras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Kinderevičius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Kudarauskaitė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Adomas Linkus,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Staškevičius,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Joris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Kentra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Varnagiris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Margiris Alekna,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Balčiūnas,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Pališkytė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6" marR="580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26" marR="5802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903812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08CF30D4-7820-DB87-AF72-AE95E1B7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37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404C248-14EE-C1D2-AC55-49D8A27A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INOS KAROSEVIČIENĖS,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3CB845B4-A539-6FC6-9AB5-4DD15F0F8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781291"/>
              </p:ext>
            </p:extLst>
          </p:nvPr>
        </p:nvGraphicFramePr>
        <p:xfrm>
          <a:off x="838200" y="1119372"/>
          <a:ext cx="9756290" cy="55209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29743">
                  <a:extLst>
                    <a:ext uri="{9D8B030D-6E8A-4147-A177-3AD203B41FA5}">
                      <a16:colId xmlns:a16="http://schemas.microsoft.com/office/drawing/2014/main" xmlns="" val="1480033314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xmlns="" val="4207981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842819723"/>
                    </a:ext>
                  </a:extLst>
                </a:gridCol>
                <a:gridCol w="1450490">
                  <a:extLst>
                    <a:ext uri="{9D8B030D-6E8A-4147-A177-3AD203B41FA5}">
                      <a16:colId xmlns:a16="http://schemas.microsoft.com/office/drawing/2014/main" xmlns="" val="56911255"/>
                    </a:ext>
                  </a:extLst>
                </a:gridCol>
              </a:tblGrid>
              <a:tr h="25841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73-osios Lietuvos I-IV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.(9-12) klasių  mokinių matematikos olimpiados savivaldybės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Sveikataitė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323223"/>
                  </a:ext>
                </a:extLst>
              </a:tr>
              <a:tr h="1096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komandinė mergaičių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Sveikataitė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9855046"/>
                  </a:ext>
                </a:extLst>
              </a:tr>
              <a:tr h="18403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Šalies Jaunųjų matematikų konkursas „Žiburys - populiarinkime matematiką”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Joris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Kentra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Varnagiris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0745087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1D3C7BDC-C96F-66CC-8FA0-6B33B948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74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FC6453E-4732-D7BD-4903-A374FAA1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INOS KAROSEVIČIENĖS,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xmlns="" id="{D81147D6-C149-4584-4288-C702675ED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279152"/>
              </p:ext>
            </p:extLst>
          </p:nvPr>
        </p:nvGraphicFramePr>
        <p:xfrm>
          <a:off x="838200" y="1119373"/>
          <a:ext cx="9756290" cy="55753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8486">
                  <a:extLst>
                    <a:ext uri="{9D8B030D-6E8A-4147-A177-3AD203B41FA5}">
                      <a16:colId xmlns:a16="http://schemas.microsoft.com/office/drawing/2014/main" xmlns="" val="1226267417"/>
                    </a:ext>
                  </a:extLst>
                </a:gridCol>
                <a:gridCol w="1534885">
                  <a:extLst>
                    <a:ext uri="{9D8B030D-6E8A-4147-A177-3AD203B41FA5}">
                      <a16:colId xmlns:a16="http://schemas.microsoft.com/office/drawing/2014/main" xmlns="" val="2316705294"/>
                    </a:ext>
                  </a:extLst>
                </a:gridCol>
                <a:gridCol w="2917372">
                  <a:extLst>
                    <a:ext uri="{9D8B030D-6E8A-4147-A177-3AD203B41FA5}">
                      <a16:colId xmlns:a16="http://schemas.microsoft.com/office/drawing/2014/main" xmlns="" val="570771805"/>
                    </a:ext>
                  </a:extLst>
                </a:gridCol>
                <a:gridCol w="1635547">
                  <a:extLst>
                    <a:ext uri="{9D8B030D-6E8A-4147-A177-3AD203B41FA5}">
                      <a16:colId xmlns:a16="http://schemas.microsoft.com/office/drawing/2014/main" xmlns="" val="848554752"/>
                    </a:ext>
                  </a:extLst>
                </a:gridCol>
              </a:tblGrid>
              <a:tr h="2338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prof. J. Matulionio jaunųjų matematikų konkursas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3" marR="543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3" marR="5432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Sveikataitė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Storpirštytė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Radvilė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Šiaudvydytė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Varnagiris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Vereniūtė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Pališkytė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3" marR="543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3" marR="543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175214"/>
                  </a:ext>
                </a:extLst>
              </a:tr>
              <a:tr h="3236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matematikos konkursas „KENGŪRA 2025“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3" marR="543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3" marR="5432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Jačėnaitė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Kudarauskaitė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Sveikataitė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Edvardas Vitkus,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Radvilė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Šiaudvydytė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Balasevičius,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Balčiūnas,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Pališkytė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3" marR="543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3" marR="543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7164853"/>
                  </a:ext>
                </a:extLst>
              </a:tr>
            </a:tbl>
          </a:graphicData>
        </a:graphic>
      </p:graphicFrame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CE2DAF84-95D7-954F-BB4E-40F843DF2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3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5554C83-F937-1F46-24DA-253AE250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INOS KAROSEVIČIENĖS,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5CF84315-E1E4-6F2D-1A92-D1123D02A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009021"/>
              </p:ext>
            </p:extLst>
          </p:nvPr>
        </p:nvGraphicFramePr>
        <p:xfrm>
          <a:off x="838200" y="1119373"/>
          <a:ext cx="9756290" cy="57590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97086">
                  <a:extLst>
                    <a:ext uri="{9D8B030D-6E8A-4147-A177-3AD203B41FA5}">
                      <a16:colId xmlns:a16="http://schemas.microsoft.com/office/drawing/2014/main" xmlns="" val="209526020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xmlns="" val="2105408261"/>
                    </a:ext>
                  </a:extLst>
                </a:gridCol>
                <a:gridCol w="2786742">
                  <a:extLst>
                    <a:ext uri="{9D8B030D-6E8A-4147-A177-3AD203B41FA5}">
                      <a16:colId xmlns:a16="http://schemas.microsoft.com/office/drawing/2014/main" xmlns="" val="446951604"/>
                    </a:ext>
                  </a:extLst>
                </a:gridCol>
                <a:gridCol w="1733519">
                  <a:extLst>
                    <a:ext uri="{9D8B030D-6E8A-4147-A177-3AD203B41FA5}">
                      <a16:colId xmlns:a16="http://schemas.microsoft.com/office/drawing/2014/main" xmlns="" val="1062655589"/>
                    </a:ext>
                  </a:extLst>
                </a:gridCol>
              </a:tblGrid>
              <a:tr h="58519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Konkursas MMM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2" marR="3926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2" marR="3926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Balasevičius, 3K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62" marR="3926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2" marR="3926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2036590"/>
                  </a:ext>
                </a:extLst>
              </a:tr>
              <a:tr h="51534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Jačėnaitė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Kudarauskaitė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Storpirštytė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Edvardas Vitkus,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Dominykas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Čiūta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Jasunskytė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Daugirdas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Lelevičius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Povilas Urbonas,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Meida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Jonynaitė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Poviliauskaitė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Kotryna Radzevičiūtė,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Jokūbas Ribokas,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Šapalaitė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Augustė Tauraitė,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Jokūbas Urbonas,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Varnagiris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Margiris Alekna,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Pališkytė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2" marR="3926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2" marR="3926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0390895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C44F9700-6736-59C5-D32C-AFCCF9D0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32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C7A196D-B6E3-5010-46A6-79815C35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VITOS KISIELIŪTĖS,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INFORMACINIŲ TECHNOLOGIJŲ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A3F1B828-3400-D0B6-BF8B-DC692F2E0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929010"/>
              </p:ext>
            </p:extLst>
          </p:nvPr>
        </p:nvGraphicFramePr>
        <p:xfrm>
          <a:off x="838200" y="2242457"/>
          <a:ext cx="10515600" cy="22751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88485">
                  <a:extLst>
                    <a:ext uri="{9D8B030D-6E8A-4147-A177-3AD203B41FA5}">
                      <a16:colId xmlns:a16="http://schemas.microsoft.com/office/drawing/2014/main" xmlns="" val="2986766066"/>
                    </a:ext>
                  </a:extLst>
                </a:gridCol>
                <a:gridCol w="1903382">
                  <a:extLst>
                    <a:ext uri="{9D8B030D-6E8A-4147-A177-3AD203B41FA5}">
                      <a16:colId xmlns:a16="http://schemas.microsoft.com/office/drawing/2014/main" xmlns="" val="3770431901"/>
                    </a:ext>
                  </a:extLst>
                </a:gridCol>
                <a:gridCol w="3301546">
                  <a:extLst>
                    <a:ext uri="{9D8B030D-6E8A-4147-A177-3AD203B41FA5}">
                      <a16:colId xmlns:a16="http://schemas.microsoft.com/office/drawing/2014/main" xmlns="" val="123284791"/>
                    </a:ext>
                  </a:extLst>
                </a:gridCol>
                <a:gridCol w="1022187">
                  <a:extLst>
                    <a:ext uri="{9D8B030D-6E8A-4147-A177-3AD203B41FA5}">
                      <a16:colId xmlns:a16="http://schemas.microsoft.com/office/drawing/2014/main" xmlns="" val="1607923214"/>
                    </a:ext>
                  </a:extLst>
                </a:gridCol>
              </a:tblGrid>
              <a:tr h="22751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36-osios Lietuvos mokinių Informatikos olimpiados miesto II turas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2025-01-10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Rimas Rimkevičius, 4B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548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70EEC459-17A6-8189-5E78-7603CCB4A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62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5A9F533-F4C4-D930-69EF-27DE3A3D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RAMŪNO LIUOKAIČIO,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INFORMACINIŲ TECHNOLOGIJŲ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90583370-1439-3A50-CABA-CC520EAD35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805081"/>
              </p:ext>
            </p:extLst>
          </p:nvPr>
        </p:nvGraphicFramePr>
        <p:xfrm>
          <a:off x="838200" y="1119373"/>
          <a:ext cx="9756291" cy="51742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3686">
                  <a:extLst>
                    <a:ext uri="{9D8B030D-6E8A-4147-A177-3AD203B41FA5}">
                      <a16:colId xmlns:a16="http://schemas.microsoft.com/office/drawing/2014/main" xmlns="" val="2612125487"/>
                    </a:ext>
                  </a:extLst>
                </a:gridCol>
                <a:gridCol w="1317171">
                  <a:extLst>
                    <a:ext uri="{9D8B030D-6E8A-4147-A177-3AD203B41FA5}">
                      <a16:colId xmlns:a16="http://schemas.microsoft.com/office/drawing/2014/main" xmlns="" val="1975442847"/>
                    </a:ext>
                  </a:extLst>
                </a:gridCol>
                <a:gridCol w="3287486">
                  <a:extLst>
                    <a:ext uri="{9D8B030D-6E8A-4147-A177-3AD203B41FA5}">
                      <a16:colId xmlns:a16="http://schemas.microsoft.com/office/drawing/2014/main" xmlns="" val="2734316861"/>
                    </a:ext>
                  </a:extLst>
                </a:gridCol>
                <a:gridCol w="1787948">
                  <a:extLst>
                    <a:ext uri="{9D8B030D-6E8A-4147-A177-3AD203B41FA5}">
                      <a16:colId xmlns:a16="http://schemas.microsoft.com/office/drawing/2014/main" xmlns="" val="2761751605"/>
                    </a:ext>
                  </a:extLst>
                </a:gridCol>
              </a:tblGrid>
              <a:tr h="3662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Informatikos olimpiados I turas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8" marR="5198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2024-12-05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8" marR="5198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Barzdžiūtė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Druskis,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Aleksas Oželis, 4D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Gvidas Vizbaras, 4D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Gvidas Marčiulionis,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Šulinskas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Žilovas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Daumantas Baltakis,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Šarlotė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Kurlavičiūtė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Karolis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Petrulevičius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Povilas Vaičys, 4H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8" marR="519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8" marR="5198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0797925"/>
                  </a:ext>
                </a:extLst>
              </a:tr>
              <a:tr h="1394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programavimo konkursas Codingame „Winter Challenge 2025“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8" marR="5198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8" marR="5198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Druskis,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Gvidas Marčiulionis,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Šulinskas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Daumantas Baltakis,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8" marR="519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8" marR="5198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025810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51D9D600-1426-EF11-6454-7EBFF915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3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-74141" y="1178784"/>
            <a:ext cx="12128359" cy="27853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„MOKSLO ŠLOVĖS GALERIJOS“ RĖMĖJŲ PARAMA </a:t>
            </a:r>
            <a:r>
              <a:rPr lang="lt-LT" sz="3500" dirty="0">
                <a:solidFill>
                  <a:srgbClr val="8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lt-LT" sz="3500" i="1" dirty="0">
                <a:solidFill>
                  <a:srgbClr val="8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gabiausių ir aktyviausių gimnazijos </a:t>
            </a:r>
            <a:r>
              <a:rPr lang="lt-LT" sz="3500" i="1" dirty="0" smtClean="0">
                <a:solidFill>
                  <a:srgbClr val="8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mokinių </a:t>
            </a:r>
            <a:r>
              <a:rPr lang="lt-LT" sz="3500" i="1" smtClean="0">
                <a:solidFill>
                  <a:srgbClr val="8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ir mokytojų </a:t>
            </a:r>
            <a:r>
              <a:rPr lang="lt-LT" sz="3500" i="1" dirty="0">
                <a:solidFill>
                  <a:srgbClr val="8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įvertinimas bei paskatinimas siekti laimėjimų </a:t>
            </a:r>
          </a:p>
          <a:p>
            <a:pPr algn="ctr"/>
            <a:r>
              <a:rPr lang="lt-LT" sz="3500" i="1" dirty="0">
                <a:solidFill>
                  <a:srgbClr val="8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tarptautiniuose, nacionaliniuose, regiono, miesto konkursuose mokslo, meno, sporto srityse </a:t>
            </a:r>
            <a:endParaRPr lang="lt-LT" sz="3500" i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69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4135354-F8E0-269C-C7B6-62A16449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RAMŪNO LIUOKAIČIO,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INFORMACINIŲ TECHNOLOGIJŲ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xmlns="" id="{DA25EBF9-FF5E-ECE9-494E-19404A507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812716"/>
              </p:ext>
            </p:extLst>
          </p:nvPr>
        </p:nvGraphicFramePr>
        <p:xfrm>
          <a:off x="838200" y="1119373"/>
          <a:ext cx="9756289" cy="53371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73286">
                  <a:extLst>
                    <a:ext uri="{9D8B030D-6E8A-4147-A177-3AD203B41FA5}">
                      <a16:colId xmlns:a16="http://schemas.microsoft.com/office/drawing/2014/main" xmlns="" val="296917836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3487280315"/>
                    </a:ext>
                  </a:extLst>
                </a:gridCol>
                <a:gridCol w="2525485">
                  <a:extLst>
                    <a:ext uri="{9D8B030D-6E8A-4147-A177-3AD203B41FA5}">
                      <a16:colId xmlns:a16="http://schemas.microsoft.com/office/drawing/2014/main" xmlns="" val="2399871050"/>
                    </a:ext>
                  </a:extLst>
                </a:gridCol>
                <a:gridCol w="1581118">
                  <a:extLst>
                    <a:ext uri="{9D8B030D-6E8A-4147-A177-3AD203B41FA5}">
                      <a16:colId xmlns:a16="http://schemas.microsoft.com/office/drawing/2014/main" xmlns="" val="2729088711"/>
                    </a:ext>
                  </a:extLst>
                </a:gridCol>
              </a:tblGrid>
              <a:tr h="210892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36-osios Lietuvos mokinių Informatikos olimpiados miesto II turas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4" marR="655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4" marR="655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Druskis,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Gvidas Marčiulionis,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Šulinskas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Daumantas Baltakis,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4" marR="65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4" marR="655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647060"/>
                  </a:ext>
                </a:extLst>
              </a:tr>
              <a:tr h="6660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Gvidas Vizbaras, 4D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Žilovas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4" marR="65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4" marR="655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4077439"/>
                  </a:ext>
                </a:extLst>
              </a:tr>
              <a:tr h="24955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Barzdžiūtė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Aleksas Oželis, 4D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Šarlotė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Kurlavičiūtė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Karolis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Petrulevičius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Povilas Vaičys, 4H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4" marR="65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64" marR="655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45808"/>
                  </a:ext>
                </a:extLst>
              </a:tr>
            </a:tbl>
          </a:graphicData>
        </a:graphic>
      </p:graphicFrame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A67AF759-5D90-EC68-E47B-AB6106C3E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68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11F0B7B-1D91-EBBD-DED4-66C152CD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RAMŪNO LIUOKAIČIO,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INFORMACINIŲ TECHNOLOGIJŲ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18FC3F37-AB78-84C3-28BC-24BFBE8C0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062360"/>
              </p:ext>
            </p:extLst>
          </p:nvPr>
        </p:nvGraphicFramePr>
        <p:xfrm>
          <a:off x="914400" y="1119374"/>
          <a:ext cx="9680090" cy="55532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05943">
                  <a:extLst>
                    <a:ext uri="{9D8B030D-6E8A-4147-A177-3AD203B41FA5}">
                      <a16:colId xmlns:a16="http://schemas.microsoft.com/office/drawing/2014/main" xmlns="" val="25564135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763970299"/>
                    </a:ext>
                  </a:extLst>
                </a:gridCol>
                <a:gridCol w="2623457">
                  <a:extLst>
                    <a:ext uri="{9D8B030D-6E8A-4147-A177-3AD203B41FA5}">
                      <a16:colId xmlns:a16="http://schemas.microsoft.com/office/drawing/2014/main" xmlns="" val="942665252"/>
                    </a:ext>
                  </a:extLst>
                </a:gridCol>
                <a:gridCol w="1602890">
                  <a:extLst>
                    <a:ext uri="{9D8B030D-6E8A-4147-A177-3AD203B41FA5}">
                      <a16:colId xmlns:a16="http://schemas.microsoft.com/office/drawing/2014/main" xmlns="" val="4057510798"/>
                    </a:ext>
                  </a:extLst>
                </a:gridCol>
              </a:tblGrid>
              <a:tr h="722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VDU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IFtorina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1" marR="571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1" marR="5710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Druskis,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1" marR="571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1" marR="571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2882441"/>
                  </a:ext>
                </a:extLst>
              </a:tr>
              <a:tr h="25835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36-osios Lietuvos mokinių Informatikos olimpiados  šalies etapo atrankinė dalis, III turas, I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1" marR="571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2025-01-30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1" marR="5710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Druskis,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Gvidas Vizbaras, 4D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Gvidas Marčiulionis,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Šulinskas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Žilovas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Daumantas Baltakis,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1" marR="571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1" marR="571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3883542"/>
                  </a:ext>
                </a:extLst>
              </a:tr>
              <a:tr h="2236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Juozo Petro Kazicko moksleivių programavimo konkursas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1" marR="571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2025-02-13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1" marR="5710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Druskis,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Gvidas Vizbaras, 4D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Gvidas Marčiulionis,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Šulinskas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Karolis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Petrulevičius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1" marR="5710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1" marR="571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489206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AE4D9918-1C4B-4291-EB05-E8ED0CA37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0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C1CE5D-1CD6-6031-91DD-3F138CD1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JŪRATĖS MATULAITIENĖS,</a:t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INFORMACINIŲ TECHNOLOGIJŲ MM, RUOŠTI MOKINIAI:</a:t>
            </a:r>
            <a:endParaRPr lang="en-GB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F22B131B-FEAE-F2DF-CF53-34EA0C2B4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103574"/>
              </p:ext>
            </p:extLst>
          </p:nvPr>
        </p:nvGraphicFramePr>
        <p:xfrm>
          <a:off x="838200" y="1119373"/>
          <a:ext cx="9756288" cy="49221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95057">
                  <a:extLst>
                    <a:ext uri="{9D8B030D-6E8A-4147-A177-3AD203B41FA5}">
                      <a16:colId xmlns:a16="http://schemas.microsoft.com/office/drawing/2014/main" xmlns="" val="2484294563"/>
                    </a:ext>
                  </a:extLst>
                </a:gridCol>
                <a:gridCol w="1709057">
                  <a:extLst>
                    <a:ext uri="{9D8B030D-6E8A-4147-A177-3AD203B41FA5}">
                      <a16:colId xmlns:a16="http://schemas.microsoft.com/office/drawing/2014/main" xmlns="" val="2114153493"/>
                    </a:ext>
                  </a:extLst>
                </a:gridCol>
                <a:gridCol w="2318657">
                  <a:extLst>
                    <a:ext uri="{9D8B030D-6E8A-4147-A177-3AD203B41FA5}">
                      <a16:colId xmlns:a16="http://schemas.microsoft.com/office/drawing/2014/main" xmlns="" val="1504353924"/>
                    </a:ext>
                  </a:extLst>
                </a:gridCol>
                <a:gridCol w="1733517">
                  <a:extLst>
                    <a:ext uri="{9D8B030D-6E8A-4147-A177-3AD203B41FA5}">
                      <a16:colId xmlns:a16="http://schemas.microsoft.com/office/drawing/2014/main" xmlns="" val="2025024102"/>
                    </a:ext>
                  </a:extLst>
                </a:gridCol>
              </a:tblGrid>
              <a:tr h="83024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36-osios Lietuvos mokinių Informatikos olimpiados miesto II turas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Morkūnas, 4C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5620229"/>
                  </a:ext>
                </a:extLst>
              </a:tr>
              <a:tr h="8302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Sprainys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0999342"/>
                  </a:ext>
                </a:extLst>
              </a:tr>
              <a:tr h="2260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36-osios Lietuvos mokinių Informatikos olimpiados  šalies etapo atrankinė dalis, III turas, I etapas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2025-01-30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Morkūnas, 4C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0312934"/>
                  </a:ext>
                </a:extLst>
              </a:tr>
              <a:tr h="1001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Juozo Petro Kazicko moksleivių programavimo konkursas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2025-02-13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Morkūnas, 4C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5538654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44C47C2C-6446-836C-CED4-4246B7D3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04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0AD8D6C-6CE8-61FC-984E-244189E6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SIGUTĖS MEŠKAUSKIENĖS,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B86E6E4E-26C8-71E9-5A96-69E42C820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574205"/>
              </p:ext>
            </p:extLst>
          </p:nvPr>
        </p:nvGraphicFramePr>
        <p:xfrm>
          <a:off x="838200" y="1119373"/>
          <a:ext cx="9756290" cy="55804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78086">
                  <a:extLst>
                    <a:ext uri="{9D8B030D-6E8A-4147-A177-3AD203B41FA5}">
                      <a16:colId xmlns:a16="http://schemas.microsoft.com/office/drawing/2014/main" xmlns="" val="56311069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xmlns="" val="2253201603"/>
                    </a:ext>
                  </a:extLst>
                </a:gridCol>
                <a:gridCol w="2405743">
                  <a:extLst>
                    <a:ext uri="{9D8B030D-6E8A-4147-A177-3AD203B41FA5}">
                      <a16:colId xmlns:a16="http://schemas.microsoft.com/office/drawing/2014/main" xmlns="" val="1550069352"/>
                    </a:ext>
                  </a:extLst>
                </a:gridCol>
                <a:gridCol w="1679090">
                  <a:extLst>
                    <a:ext uri="{9D8B030D-6E8A-4147-A177-3AD203B41FA5}">
                      <a16:colId xmlns:a16="http://schemas.microsoft.com/office/drawing/2014/main" xmlns="" val="3657668910"/>
                    </a:ext>
                  </a:extLst>
                </a:gridCol>
              </a:tblGrid>
              <a:tr h="1003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I-IV gimnazijos (9-12) klasių vaikinų komandų matematikos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2024-12-13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Požečka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5460270"/>
                  </a:ext>
                </a:extLst>
              </a:tr>
              <a:tr h="485415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73-osios Lietuvos mokinių matematikos olimpiados mokyklos etapas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Požečka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677107"/>
                  </a:ext>
                </a:extLst>
              </a:tr>
              <a:tr h="485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Aivaras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Laukevičius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37343"/>
                  </a:ext>
                </a:extLst>
              </a:tr>
              <a:tr h="485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Sprainys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7753476"/>
                  </a:ext>
                </a:extLst>
              </a:tr>
              <a:tr h="485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Norvaišaitė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8745666"/>
                  </a:ext>
                </a:extLst>
              </a:tr>
              <a:tr h="1017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73-osios Lietuvos I-IV gimnazijos (9-12) klasių  mokinių matematikos olimpiados savivaldybės etapas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Aivaras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Laukevičius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Požečka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417705"/>
                  </a:ext>
                </a:extLst>
              </a:tr>
              <a:tr h="1328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Šalies Jaunųjų matematikų konkursas „Žiburys - populiarinkime matematiką”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Norvaišaitė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Aivaras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Laukevičius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Požečka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Sprainys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1" marR="4609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2600747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B1359A00-0F6F-6424-CE25-9F6584B35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83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640FEBC1-DDF8-31EC-4CB5-E0A71DE4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IRMOS SENIKAITĖS,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MATEMATIKOS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0969E41B-BEE5-CFB1-0ECC-CAF4D1271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53685"/>
              </p:ext>
            </p:extLst>
          </p:nvPr>
        </p:nvGraphicFramePr>
        <p:xfrm>
          <a:off x="838200" y="1119373"/>
          <a:ext cx="9756289" cy="57386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12029">
                  <a:extLst>
                    <a:ext uri="{9D8B030D-6E8A-4147-A177-3AD203B41FA5}">
                      <a16:colId xmlns:a16="http://schemas.microsoft.com/office/drawing/2014/main" xmlns="" val="3396036527"/>
                    </a:ext>
                  </a:extLst>
                </a:gridCol>
                <a:gridCol w="1791567">
                  <a:extLst>
                    <a:ext uri="{9D8B030D-6E8A-4147-A177-3AD203B41FA5}">
                      <a16:colId xmlns:a16="http://schemas.microsoft.com/office/drawing/2014/main" xmlns="" val="1126313255"/>
                    </a:ext>
                  </a:extLst>
                </a:gridCol>
                <a:gridCol w="3030804">
                  <a:extLst>
                    <a:ext uri="{9D8B030D-6E8A-4147-A177-3AD203B41FA5}">
                      <a16:colId xmlns:a16="http://schemas.microsoft.com/office/drawing/2014/main" xmlns="" val="1558166149"/>
                    </a:ext>
                  </a:extLst>
                </a:gridCol>
                <a:gridCol w="1221889">
                  <a:extLst>
                    <a:ext uri="{9D8B030D-6E8A-4147-A177-3AD203B41FA5}">
                      <a16:colId xmlns:a16="http://schemas.microsoft.com/office/drawing/2014/main" xmlns="" val="3666425548"/>
                    </a:ext>
                  </a:extLst>
                </a:gridCol>
              </a:tblGrid>
              <a:tr h="57386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matematikos konkursas „KENGŪRA 2025“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Akvilė Armonaitė,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Ksenija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Fiodorova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Merkys Jasulaitis,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Ugnė Jurevičiūtė,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Kotryna Krikščiūnaitė,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Gabija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Taurinskaitė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Gabrielė Ulevičiūtė,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Vaškytė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Dovydas Augaitis,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Justas Kepalas,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Milana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Mironenko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Vykintas Nuobara,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Urtė Padūmytė,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Rasa Petrauskaitė,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Pranka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Šarpnickas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Stepanov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Vaiga Venckutė,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Vasarė Žukauskaitė,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129068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B192BC00-D6F5-BFE4-6A86-C7AAF8044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34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1DA8165-D54D-0967-7B70-83EC4ACA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IRMOS SENIKAITĖS,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1B2ACCE7-5F45-3235-ED86-5B415565D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322528"/>
              </p:ext>
            </p:extLst>
          </p:nvPr>
        </p:nvGraphicFramePr>
        <p:xfrm>
          <a:off x="838200" y="1119373"/>
          <a:ext cx="9756290" cy="52487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05943">
                  <a:extLst>
                    <a:ext uri="{9D8B030D-6E8A-4147-A177-3AD203B41FA5}">
                      <a16:colId xmlns:a16="http://schemas.microsoft.com/office/drawing/2014/main" xmlns="" val="2669372983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xmlns="" val="2105205303"/>
                    </a:ext>
                  </a:extLst>
                </a:gridCol>
                <a:gridCol w="2558142">
                  <a:extLst>
                    <a:ext uri="{9D8B030D-6E8A-4147-A177-3AD203B41FA5}">
                      <a16:colId xmlns:a16="http://schemas.microsoft.com/office/drawing/2014/main" xmlns="" val="2243756969"/>
                    </a:ext>
                  </a:extLst>
                </a:gridCol>
                <a:gridCol w="1581119">
                  <a:extLst>
                    <a:ext uri="{9D8B030D-6E8A-4147-A177-3AD203B41FA5}">
                      <a16:colId xmlns:a16="http://schemas.microsoft.com/office/drawing/2014/main" xmlns="" val="3277679539"/>
                    </a:ext>
                  </a:extLst>
                </a:gridCol>
              </a:tblGrid>
              <a:tr h="16784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mokyklų 9-12 kl. mokinių olimpiada (I etapas)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Augaitis,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Kepalas,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Pranka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2636424"/>
                  </a:ext>
                </a:extLst>
              </a:tr>
              <a:tr h="3570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Šalies Jaunųjų matematikų konkursas „Žiburys - populiarinkime matematiką”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Akvilė Armonaitė,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Augaitis,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Faustas Autukas,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Pranka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Vaiga Venckutė,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Vasarė Žukauskaitė,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821088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D6C539AF-7B56-B1F6-1B4D-A06EF2AFA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8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B750AFF2-8B99-EFEE-244E-A8C2F23A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VAIVADIENĖS,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C66DE1B8-28F3-B322-F500-754684B17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724348"/>
              </p:ext>
            </p:extLst>
          </p:nvPr>
        </p:nvGraphicFramePr>
        <p:xfrm>
          <a:off x="838201" y="1119373"/>
          <a:ext cx="9756290" cy="47013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94017">
                  <a:extLst>
                    <a:ext uri="{9D8B030D-6E8A-4147-A177-3AD203B41FA5}">
                      <a16:colId xmlns:a16="http://schemas.microsoft.com/office/drawing/2014/main" xmlns="" val="4149533933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xmlns="" val="773987473"/>
                    </a:ext>
                  </a:extLst>
                </a:gridCol>
                <a:gridCol w="2586182">
                  <a:extLst>
                    <a:ext uri="{9D8B030D-6E8A-4147-A177-3AD203B41FA5}">
                      <a16:colId xmlns:a16="http://schemas.microsoft.com/office/drawing/2014/main" xmlns="" val="65603160"/>
                    </a:ext>
                  </a:extLst>
                </a:gridCol>
                <a:gridCol w="1579800">
                  <a:extLst>
                    <a:ext uri="{9D8B030D-6E8A-4147-A177-3AD203B41FA5}">
                      <a16:colId xmlns:a16="http://schemas.microsoft.com/office/drawing/2014/main" xmlns="" val="540361923"/>
                    </a:ext>
                  </a:extLst>
                </a:gridCol>
              </a:tblGrid>
              <a:tr h="623561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mokyklų 9-12 kl. mokinių olimpiada (I etapas)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4" marR="4807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4" marR="4807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Gailevičius,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74" marR="480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4" marR="4807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1538122"/>
                  </a:ext>
                </a:extLst>
              </a:tr>
              <a:tr h="6023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Cickevičius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74" marR="480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4" marR="4807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8103066"/>
                  </a:ext>
                </a:extLst>
              </a:tr>
              <a:tr h="6023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74" marR="480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4" marR="4807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6783476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Guoda Urbonavičiūtė,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Šarkauskaitė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Venslova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Baškevičius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Edgaras Bukauskas,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4" marR="480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4" marR="4807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003891"/>
                  </a:ext>
                </a:extLst>
              </a:tr>
              <a:tr h="962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73-osios Lietuvos I-IV gimn.(9-12) klasių  mokinių matematikos olimpiados savivaldybės etapas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4" marR="4807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4" marR="4807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Gailevičius,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Cickevičius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4" marR="480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4" marR="4807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7210458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E7BF1C23-3CEE-96FA-3C42-624C9E162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61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60793D9-515E-6D22-4C2B-4D71A643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VAIVADIENĖS,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B4EDDEEA-C31B-7B50-C900-E0E4B83BE5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792420"/>
              </p:ext>
            </p:extLst>
          </p:nvPr>
        </p:nvGraphicFramePr>
        <p:xfrm>
          <a:off x="838200" y="1119373"/>
          <a:ext cx="9756290" cy="34956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41800">
                  <a:extLst>
                    <a:ext uri="{9D8B030D-6E8A-4147-A177-3AD203B41FA5}">
                      <a16:colId xmlns:a16="http://schemas.microsoft.com/office/drawing/2014/main" xmlns="" val="720804761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xmlns="" val="1779337770"/>
                    </a:ext>
                  </a:extLst>
                </a:gridCol>
                <a:gridCol w="2521527">
                  <a:extLst>
                    <a:ext uri="{9D8B030D-6E8A-4147-A177-3AD203B41FA5}">
                      <a16:colId xmlns:a16="http://schemas.microsoft.com/office/drawing/2014/main" xmlns="" val="2001399287"/>
                    </a:ext>
                  </a:extLst>
                </a:gridCol>
                <a:gridCol w="1302708">
                  <a:extLst>
                    <a:ext uri="{9D8B030D-6E8A-4147-A177-3AD203B41FA5}">
                      <a16:colId xmlns:a16="http://schemas.microsoft.com/office/drawing/2014/main" xmlns="" val="2102420840"/>
                    </a:ext>
                  </a:extLst>
                </a:gridCol>
              </a:tblGrid>
              <a:tr h="310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komandinė mergaičių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olimpia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Rugilė,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080040"/>
                  </a:ext>
                </a:extLst>
              </a:tr>
              <a:tr h="27784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Šalies Jaunųjų matematikų konkursas „Žiburys - populiarinkime matematiką”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Gailevičius,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6226472"/>
                  </a:ext>
                </a:extLst>
              </a:tr>
              <a:tr h="313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Cickevičius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0989913"/>
                  </a:ext>
                </a:extLst>
              </a:tr>
              <a:tr h="5252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Kajus Ralys,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Cickevičius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558405"/>
                  </a:ext>
                </a:extLst>
              </a:tr>
              <a:tr h="579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Mokosi dvimetėje Lietuvos jaunųjų matematikos mokykloje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Gailevičius,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4387381"/>
                  </a:ext>
                </a:extLst>
              </a:tr>
              <a:tr h="1427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36-asis Respublikinis prof. J. Matulionio jaunųjų matematikų konkursas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Gailevičius,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Edgaras Bukauskas,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Adomas Černiauskas,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Gytis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Miklovis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248968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17C81ED5-7F4C-FDBC-CA6F-DA9E627EA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xmlns="" id="{55FE7F9D-8029-0C27-7664-35F0DE162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405272"/>
              </p:ext>
            </p:extLst>
          </p:nvPr>
        </p:nvGraphicFramePr>
        <p:xfrm>
          <a:off x="838200" y="4615018"/>
          <a:ext cx="9756290" cy="12685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41800">
                  <a:extLst>
                    <a:ext uri="{9D8B030D-6E8A-4147-A177-3AD203B41FA5}">
                      <a16:colId xmlns:a16="http://schemas.microsoft.com/office/drawing/2014/main" xmlns="" val="950581716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xmlns="" val="1234328034"/>
                    </a:ext>
                  </a:extLst>
                </a:gridCol>
                <a:gridCol w="2503054">
                  <a:extLst>
                    <a:ext uri="{9D8B030D-6E8A-4147-A177-3AD203B41FA5}">
                      <a16:colId xmlns:a16="http://schemas.microsoft.com/office/drawing/2014/main" xmlns="" val="1739697769"/>
                    </a:ext>
                  </a:extLst>
                </a:gridCol>
                <a:gridCol w="1321181">
                  <a:extLst>
                    <a:ext uri="{9D8B030D-6E8A-4147-A177-3AD203B41FA5}">
                      <a16:colId xmlns:a16="http://schemas.microsoft.com/office/drawing/2014/main" xmlns="" val="2307950098"/>
                    </a:ext>
                  </a:extLst>
                </a:gridCol>
              </a:tblGrid>
              <a:tr h="12685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Matematikos konferencija Palangoje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Gailevičius,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Lukėnas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Kajus Ralys,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930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523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EA97670-2313-D396-2CE1-1A247419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VAIVADIENĖS,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DAC15187-EA7A-3BDA-5AC2-F6D1FAE30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159546"/>
              </p:ext>
            </p:extLst>
          </p:nvPr>
        </p:nvGraphicFramePr>
        <p:xfrm>
          <a:off x="838200" y="1119374"/>
          <a:ext cx="9756290" cy="52021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56667">
                  <a:extLst>
                    <a:ext uri="{9D8B030D-6E8A-4147-A177-3AD203B41FA5}">
                      <a16:colId xmlns:a16="http://schemas.microsoft.com/office/drawing/2014/main" xmlns="" val="3558692314"/>
                    </a:ext>
                  </a:extLst>
                </a:gridCol>
                <a:gridCol w="1317413">
                  <a:extLst>
                    <a:ext uri="{9D8B030D-6E8A-4147-A177-3AD203B41FA5}">
                      <a16:colId xmlns:a16="http://schemas.microsoft.com/office/drawing/2014/main" xmlns="" val="3700187704"/>
                    </a:ext>
                  </a:extLst>
                </a:gridCol>
                <a:gridCol w="2415540">
                  <a:extLst>
                    <a:ext uri="{9D8B030D-6E8A-4147-A177-3AD203B41FA5}">
                      <a16:colId xmlns:a16="http://schemas.microsoft.com/office/drawing/2014/main" xmlns="" val="369884131"/>
                    </a:ext>
                  </a:extLst>
                </a:gridCol>
                <a:gridCol w="1366670">
                  <a:extLst>
                    <a:ext uri="{9D8B030D-6E8A-4147-A177-3AD203B41FA5}">
                      <a16:colId xmlns:a16="http://schemas.microsoft.com/office/drawing/2014/main" xmlns="" val="3532888112"/>
                    </a:ext>
                  </a:extLst>
                </a:gridCol>
              </a:tblGrid>
              <a:tr h="5202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matematikos konkursas „KENGŪRA 2025“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18" marR="182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18" marR="1821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Rojus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Budreckas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Ūla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Jarulytė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Lukėnas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Ąžuolas Palaima,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Kajus Ralys,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Urbanavičius,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Vaitkevičiūtė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Benas Grigonis,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Kaluževičius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Stanelis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Ugnius Šeduikis,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Vilūnė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Trinskytė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Neda Baranauskaitė,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Kipras Daunoras,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Barbora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Dubiskaitė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18" marR="1821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18" marR="182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8244286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4A7E8C20-9985-3ABB-8F25-989556E93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24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21C8B07-791F-3758-E6D1-1450D8F0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88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VAIVADIENĖS,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xmlns="" id="{363E58CD-871D-61A8-2EEC-2234990A5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363436"/>
              </p:ext>
            </p:extLst>
          </p:nvPr>
        </p:nvGraphicFramePr>
        <p:xfrm>
          <a:off x="838200" y="1053873"/>
          <a:ext cx="10515600" cy="603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566356468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xmlns="" val="1897813351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xmlns="" val="3442507140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3929328856"/>
                    </a:ext>
                  </a:extLst>
                </a:gridCol>
              </a:tblGrid>
              <a:tr h="5729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matematikos konkursas „KENGŪRA 2025“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18" marR="182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18" marR="1821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Gailevičius,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Gudžiūnaitė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Juozapaitytė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Pijus Lukavičius,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Lukaševičius,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Jurgis Miliukas,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Saulė Pabarškaitė,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Račkys,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Daugirdas Šimkus,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Baškevičius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Edgaras Bukauskas,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Adomas Černiauskas,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Viola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Dočkutė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Vytautė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18" marR="1821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18" marR="182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55261"/>
                  </a:ext>
                </a:extLst>
              </a:tr>
            </a:tbl>
          </a:graphicData>
        </a:graphic>
      </p:graphicFrame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9D61D7F3-D752-84E9-45E5-B9B55E1F3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>
                <a:solidFill>
                  <a:srgbClr val="8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„MOKSLO ŠLOVĖS GALERIJOS“ RĖMĖJAI: </a:t>
            </a:r>
            <a:r>
              <a:rPr lang="lt-LT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lt-LT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89470" y="1570252"/>
            <a:ext cx="6063049" cy="4583414"/>
          </a:xfrm>
          <a:solidFill>
            <a:srgbClr val="800000"/>
          </a:solidFill>
        </p:spPr>
        <p:txBody>
          <a:bodyPr>
            <a:no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Kauno „Saulės“ gimnazijos labdaros ir paramos fondas </a:t>
            </a:r>
          </a:p>
          <a:p>
            <a:pPr marL="457200" lvl="1" indent="0">
              <a:buNone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(direktorė Brigita </a:t>
            </a: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Balčiuvienė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Kauno „Saulės“ gimnazijos tėvų komitetas </a:t>
            </a:r>
          </a:p>
          <a:p>
            <a:pPr marL="457200" lvl="1" indent="0">
              <a:buNone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(pirmininkė Eglė </a:t>
            </a: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Pranskūnienė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Puodžiukų (3H) šeima,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Vytautės </a:t>
            </a: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Vervečkaitės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(2A) šeima,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Girnių (3A) šeima,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Jorio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Pumpučio (1G) šeima,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Meidos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Šukytė (1F) šeima,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Rakučių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(3B) šeima,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Mato Krivicko (1H) šeima,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Deimantės </a:t>
            </a: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Kliunkaitės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(1A) mama,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Miloš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Svetlana, Aleksandros </a:t>
            </a: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Levickytės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(3H) mama,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lt-LT" sz="1800" dirty="0">
              <a:solidFill>
                <a:schemeClr val="bg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890054" y="1570252"/>
            <a:ext cx="5898292" cy="4583414"/>
          </a:xfrm>
          <a:solidFill>
            <a:srgbClr val="800000"/>
          </a:solidFill>
        </p:spPr>
        <p:txBody>
          <a:bodyPr>
            <a:normAutofit lnSpcReduction="10000"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Šaulaičių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(2A) šeima,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Liepos </a:t>
            </a: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Lukševičiūtės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(4G) šeima,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Algirdo Kepenio (1G) senelis Algimantas,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Arnoldas Žentelis, stovyklos įkūrėjas/ OCPC prekės ženklo kūrėjas/ kompiuterinių technologijų specialistas,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1C ir 1E klasių tėvai,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Mindaugas Kazlauskas, virtualios realybės kino „</a:t>
            </a: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Hexa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cinema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“ vykdantysis direktorius,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Firma „</a:t>
            </a: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Kajakas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“,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 err="1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knyguparduotuve.lt</a:t>
            </a: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ir leidykla „Vaiga“,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Žemės ūkio kooperatyvas „Lietuviško ūkio kokybė“,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Rėmėjai, geros valios žmonės, pageidavę likti neįvardinti,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Gimnazijos administracija.      </a:t>
            </a:r>
          </a:p>
        </p:txBody>
      </p:sp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EABD867F-3A05-A8C7-F2A0-34A54CD7B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108" y="59056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čiakampis 5"/>
          <p:cNvSpPr/>
          <p:nvPr/>
        </p:nvSpPr>
        <p:spPr>
          <a:xfrm>
            <a:off x="5368076" y="6153666"/>
            <a:ext cx="14558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000" b="1" dirty="0">
                <a:solidFill>
                  <a:srgbClr val="8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AČIŪ! </a:t>
            </a:r>
            <a:endParaRPr lang="lt-LT" sz="3000" dirty="0"/>
          </a:p>
        </p:txBody>
      </p:sp>
    </p:spTree>
    <p:extLst>
      <p:ext uri="{BB962C8B-B14F-4D97-AF65-F5344CB8AC3E}">
        <p14:creationId xmlns:p14="http://schemas.microsoft.com/office/powerpoint/2010/main" val="872084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E4C687E-59D3-6056-DB76-6A1CD3C4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VAIVADIENĖS,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xmlns="" id="{A5AC6843-0E31-3CE6-5287-9B62E3A30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942958"/>
              </p:ext>
            </p:extLst>
          </p:nvPr>
        </p:nvGraphicFramePr>
        <p:xfrm>
          <a:off x="838200" y="1119372"/>
          <a:ext cx="10515600" cy="50718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xmlns="" val="353485258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3613535777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82807907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xmlns="" val="3695681639"/>
                    </a:ext>
                  </a:extLst>
                </a:gridCol>
              </a:tblGrid>
              <a:tr h="5071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matematikos konkursas „KENGŪRA 2025“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18" marR="182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18" marR="1821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Rojus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Budreckas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Jasevičius,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Patricija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Juknevičiūtė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Juočys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Kristupas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Kutinskas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Aidas Laurišas,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Augustas Lukošius,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Gytis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Miklovis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Karolis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Rapalavičius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Gustautė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Šurkutė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Žadauskaitė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18" marR="1821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18" marR="182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456186"/>
                  </a:ext>
                </a:extLst>
              </a:tr>
            </a:tbl>
          </a:graphicData>
        </a:graphic>
      </p:graphicFrame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302BF510-03A5-67EB-7984-2BCBAECE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85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AC69BDF-B6A3-F03B-9E6B-95F1EFC7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VAIVADIENĖS,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551642A2-8BCB-A18B-E24B-F79EDBDAD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811730"/>
              </p:ext>
            </p:extLst>
          </p:nvPr>
        </p:nvGraphicFramePr>
        <p:xfrm>
          <a:off x="838201" y="1119373"/>
          <a:ext cx="9756289" cy="54909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10024">
                  <a:extLst>
                    <a:ext uri="{9D8B030D-6E8A-4147-A177-3AD203B41FA5}">
                      <a16:colId xmlns:a16="http://schemas.microsoft.com/office/drawing/2014/main" xmlns="" val="281917726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xmlns="" val="2245380292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xmlns="" val="1554063559"/>
                    </a:ext>
                  </a:extLst>
                </a:gridCol>
                <a:gridCol w="1307615">
                  <a:extLst>
                    <a:ext uri="{9D8B030D-6E8A-4147-A177-3AD203B41FA5}">
                      <a16:colId xmlns:a16="http://schemas.microsoft.com/office/drawing/2014/main" xmlns="" val="4015665560"/>
                    </a:ext>
                  </a:extLst>
                </a:gridCol>
              </a:tblGrid>
              <a:tr h="5490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Konkursas MMM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7" marR="2655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7" marR="265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Rojus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Budreckas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Jakubauskas,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Ūla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Jarulytė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Ąžuolas Palaima,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Augustė Petrauskaitė,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Jorė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Puslytė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Urbanavičius,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Vaitkevičiūtė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Šarūnas Žukauskas,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Kornelija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Načajutė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Evelina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Vanslavičiūtė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Zareckaitė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Neda Baranauskaitė,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57" marR="2655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7" marR="2655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5581785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44AC535F-4345-E0DE-C8A0-269A35FCF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10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C65ABBA-DE9D-9DDC-028C-6C20A641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RITOS VAIVADIENĖS,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DF5416F9-0BDC-CDD8-97E0-2932FE2CF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279999"/>
              </p:ext>
            </p:extLst>
          </p:nvPr>
        </p:nvGraphicFramePr>
        <p:xfrm>
          <a:off x="838200" y="1119373"/>
          <a:ext cx="9756289" cy="5373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xmlns="" val="112102237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xmlns="" val="768551305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xmlns="" val="2079294622"/>
                    </a:ext>
                  </a:extLst>
                </a:gridCol>
                <a:gridCol w="1631464">
                  <a:extLst>
                    <a:ext uri="{9D8B030D-6E8A-4147-A177-3AD203B41FA5}">
                      <a16:colId xmlns:a16="http://schemas.microsoft.com/office/drawing/2014/main" xmlns="" val="1905858942"/>
                    </a:ext>
                  </a:extLst>
                </a:gridCol>
              </a:tblGrid>
              <a:tr h="5373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Konkursas MMM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7" marR="2655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7" marR="265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Kipras Daunoras,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Barbora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Dubiskaitė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Gudžiūnaitė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Juozapaitytė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Lukaševičius,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Saulė Pabarškaitė,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Račkys,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Guoda Urbonavičiūtė,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Venslova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Adomas Černiauskas,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Gytis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Miklovis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7" marR="2655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57" marR="2655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0455298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14E212E5-644E-C679-AE9D-19DACDB62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34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23462B8-FF83-BAE1-EFD9-1BAB5603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JANINOS VASILIAUSKIENĖS,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C152E6F9-85BA-965E-A250-951A056E8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878706"/>
              </p:ext>
            </p:extLst>
          </p:nvPr>
        </p:nvGraphicFramePr>
        <p:xfrm>
          <a:off x="838200" y="1119373"/>
          <a:ext cx="9756290" cy="51300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67150">
                  <a:extLst>
                    <a:ext uri="{9D8B030D-6E8A-4147-A177-3AD203B41FA5}">
                      <a16:colId xmlns:a16="http://schemas.microsoft.com/office/drawing/2014/main" xmlns="" val="360143223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xmlns="" val="205344356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xmlns="" val="3627067916"/>
                    </a:ext>
                  </a:extLst>
                </a:gridCol>
                <a:gridCol w="1764815">
                  <a:extLst>
                    <a:ext uri="{9D8B030D-6E8A-4147-A177-3AD203B41FA5}">
                      <a16:colId xmlns:a16="http://schemas.microsoft.com/office/drawing/2014/main" xmlns="" val="4095527231"/>
                    </a:ext>
                  </a:extLst>
                </a:gridCol>
              </a:tblGrid>
              <a:tr h="1379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mokinių komandų matematikos olimpiada prof. Jono Kubiliaus taurei laimėti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87" marR="6518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2024-09-21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87" marR="6518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87" marR="651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87" marR="6518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209851"/>
                  </a:ext>
                </a:extLst>
              </a:tr>
              <a:tr h="21769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mokyklų 9-12 kl. mokinių matematikos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 etapas)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87" marR="6518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87" marR="6518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87" marR="651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87" marR="6518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455666"/>
                  </a:ext>
                </a:extLst>
              </a:tr>
              <a:tr h="4500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Kvederytė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87" marR="651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87" marR="6518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5540363"/>
                  </a:ext>
                </a:extLst>
              </a:tr>
              <a:tr h="30104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Kajus Česiūnas, 1H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Nedas Ivanauskas, 1H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Rimgaudas Toliušis, 1H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Račiūnas, 2H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Stambrauskaitė, 3E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Emilis Velišauskas, 3E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87" marR="651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87" marR="6518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0337887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F5EE88D4-8E7C-63F9-AD3B-FDE8657E7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69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DDE325A-A9B4-E8F4-E578-DA842E75B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JANINOS VASILIAUSKIENĖS,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61D4C76A-5CEA-E7D9-052C-E5027F408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689816"/>
              </p:ext>
            </p:extLst>
          </p:nvPr>
        </p:nvGraphicFramePr>
        <p:xfrm>
          <a:off x="838200" y="1119373"/>
          <a:ext cx="9756290" cy="53004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14775">
                  <a:extLst>
                    <a:ext uri="{9D8B030D-6E8A-4147-A177-3AD203B41FA5}">
                      <a16:colId xmlns:a16="http://schemas.microsoft.com/office/drawing/2014/main" xmlns="" val="1922957759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851177862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xmlns="" val="435027773"/>
                    </a:ext>
                  </a:extLst>
                </a:gridCol>
                <a:gridCol w="1698140">
                  <a:extLst>
                    <a:ext uri="{9D8B030D-6E8A-4147-A177-3AD203B41FA5}">
                      <a16:colId xmlns:a16="http://schemas.microsoft.com/office/drawing/2014/main" xmlns="" val="3053333193"/>
                    </a:ext>
                  </a:extLst>
                </a:gridCol>
              </a:tblGrid>
              <a:tr h="82404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73-osios Lietuvos I-IV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(9-12) klasių mokinių matematikos olimpiados savivaldybės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2379761"/>
                  </a:ext>
                </a:extLst>
              </a:tr>
              <a:tr h="11469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Kvederytė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2384096"/>
                  </a:ext>
                </a:extLst>
              </a:tr>
              <a:tr h="82404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Šalies jaunųjų matematikų konkursas „Žiburys – populiarinkime matematiką“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8543668"/>
                  </a:ext>
                </a:extLst>
              </a:tr>
              <a:tr h="25054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Rimgaudas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Toliušis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Kajus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Česiūnas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Martynas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Juočys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Kažemėkas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468072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9A2DA07E-6C67-2671-9879-A11BAE19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3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0FEED6D-B79D-8DA6-2844-E5F0D5A7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JANINOS VASILIAUSKIENĖS,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FE5CDAAD-3736-BF6F-C708-8559C848B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328774"/>
              </p:ext>
            </p:extLst>
          </p:nvPr>
        </p:nvGraphicFramePr>
        <p:xfrm>
          <a:off x="838200" y="1119373"/>
          <a:ext cx="9756290" cy="54043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89886947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498230662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xmlns="" val="120096324"/>
                    </a:ext>
                  </a:extLst>
                </a:gridCol>
                <a:gridCol w="1688615">
                  <a:extLst>
                    <a:ext uri="{9D8B030D-6E8A-4147-A177-3AD203B41FA5}">
                      <a16:colId xmlns:a16="http://schemas.microsoft.com/office/drawing/2014/main" xmlns="" val="1527379505"/>
                    </a:ext>
                  </a:extLst>
                </a:gridCol>
              </a:tblGrid>
              <a:tr h="966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I-IV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(9-12) klasių mergaičių komandų matematikos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Kvederytė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1302797"/>
                  </a:ext>
                </a:extLst>
              </a:tr>
              <a:tr h="635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36-asis Respublikinis prof.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J.Matulionio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jaunųjų matematikų konkursas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4389397"/>
                  </a:ext>
                </a:extLst>
              </a:tr>
              <a:tr h="966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53-osios jaunųjų matematikų varžybos (VU Šiaulių akademija)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moksleivių rinktinės narys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7238211"/>
                  </a:ext>
                </a:extLst>
              </a:tr>
              <a:tr h="2836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matematikos konkursas „KENGŪRA 2025“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Kajus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Česiūnas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Nedas Ivanauskas,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Kvederytė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Rimgaudas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Toliušis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Vytenis Valiukonis,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Vakarė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Vizgaitytė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Mėta Adomaitytė,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3" marR="4493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5353787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01A0813C-5916-E3DF-1DB3-43BFF895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94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4596336-3977-2CBF-2B9F-2E1D30FE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JANINOS VASILIAUSKIENĖS,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7BF72C3E-C94C-76A9-36F7-495EB3EBC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070337"/>
              </p:ext>
            </p:extLst>
          </p:nvPr>
        </p:nvGraphicFramePr>
        <p:xfrm>
          <a:off x="838200" y="1119373"/>
          <a:ext cx="9756290" cy="55233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xmlns="" val="1766414344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xmlns="" val="458166947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xmlns="" val="3999014913"/>
                    </a:ext>
                  </a:extLst>
                </a:gridCol>
                <a:gridCol w="1640990">
                  <a:extLst>
                    <a:ext uri="{9D8B030D-6E8A-4147-A177-3AD203B41FA5}">
                      <a16:colId xmlns:a16="http://schemas.microsoft.com/office/drawing/2014/main" xmlns="" val="155968360"/>
                    </a:ext>
                  </a:extLst>
                </a:gridCol>
              </a:tblGrid>
              <a:tr h="22389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Konkursas „MMM“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vieta finale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4934716"/>
                  </a:ext>
                </a:extLst>
              </a:tr>
              <a:tr h="19420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Kvederytė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Kajus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Česiūnas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Martynas Juočys,1H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Vytenis Valiukonis,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Velišauskas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50245"/>
                  </a:ext>
                </a:extLst>
              </a:tr>
              <a:tr h="45997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matematikos konkursas „PANGEA 2025“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Žvaigždžių turo 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laimėtojas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540220"/>
                  </a:ext>
                </a:extLst>
              </a:tr>
              <a:tr h="10747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Rimgaudas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Toliušis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Kvederytė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Žvaigždžių turo 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959561"/>
                  </a:ext>
                </a:extLst>
              </a:tr>
              <a:tr h="1168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73-osios Lietuvos mokinių matematikos olimpiada (šalies etapas)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Pagyrimo raštas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7693442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193B5ABC-F553-9EC4-AF13-A6C7CA00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84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032ECE5-96D9-4344-3400-E65F09A7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PAULIAUS VIRBALO,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 VM,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B205759F-6665-65E4-69D6-57A0BC770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395062"/>
              </p:ext>
            </p:extLst>
          </p:nvPr>
        </p:nvGraphicFramePr>
        <p:xfrm>
          <a:off x="838200" y="1119374"/>
          <a:ext cx="9756290" cy="53081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00475">
                  <a:extLst>
                    <a:ext uri="{9D8B030D-6E8A-4147-A177-3AD203B41FA5}">
                      <a16:colId xmlns:a16="http://schemas.microsoft.com/office/drawing/2014/main" xmlns="" val="2527470195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3462621880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xmlns="" val="262906509"/>
                    </a:ext>
                  </a:extLst>
                </a:gridCol>
                <a:gridCol w="1574315">
                  <a:extLst>
                    <a:ext uri="{9D8B030D-6E8A-4147-A177-3AD203B41FA5}">
                      <a16:colId xmlns:a16="http://schemas.microsoft.com/office/drawing/2014/main" xmlns="" val="479375296"/>
                    </a:ext>
                  </a:extLst>
                </a:gridCol>
              </a:tblGrid>
              <a:tr h="699092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mokyklų 9-12 kl. mokinių olimpiada (I etapas)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Timošenko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933080"/>
                  </a:ext>
                </a:extLst>
              </a:tr>
              <a:tr h="699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500247"/>
                  </a:ext>
                </a:extLst>
              </a:tr>
              <a:tr h="699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8227933"/>
                  </a:ext>
                </a:extLst>
              </a:tr>
              <a:tr h="5066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Kučiauskaitė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1242710"/>
                  </a:ext>
                </a:extLst>
              </a:tr>
              <a:tr h="27041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Bublytė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Vitas Sinkevičius,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Justinas Gužys,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Martinaitis,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Žilinskas,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Tilinga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868258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4070E713-9B36-CC76-3199-A97A25A9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78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6ECF1228-0ADD-9DE5-70B4-04779540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PAULIAUS VIRBALO,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VM,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xmlns="" id="{3163E8AE-98A7-551B-B8BE-06D1D46AC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736566"/>
              </p:ext>
            </p:extLst>
          </p:nvPr>
        </p:nvGraphicFramePr>
        <p:xfrm>
          <a:off x="838200" y="1119373"/>
          <a:ext cx="9756290" cy="47781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76725">
                  <a:extLst>
                    <a:ext uri="{9D8B030D-6E8A-4147-A177-3AD203B41FA5}">
                      <a16:colId xmlns:a16="http://schemas.microsoft.com/office/drawing/2014/main" xmlns="" val="201437946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1963015758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xmlns="" val="3038193291"/>
                    </a:ext>
                  </a:extLst>
                </a:gridCol>
                <a:gridCol w="1602890">
                  <a:extLst>
                    <a:ext uri="{9D8B030D-6E8A-4147-A177-3AD203B41FA5}">
                      <a16:colId xmlns:a16="http://schemas.microsoft.com/office/drawing/2014/main" xmlns="" val="828286259"/>
                    </a:ext>
                  </a:extLst>
                </a:gridCol>
              </a:tblGrid>
              <a:tr h="68828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73-osios Lietuvos I-IV gimnazijos (9-12) klasių  mokinių matematikos olimpiados savivaldybės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159326"/>
                  </a:ext>
                </a:extLst>
              </a:tr>
              <a:tr h="9579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Timošenko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9282739"/>
                  </a:ext>
                </a:extLst>
              </a:tr>
              <a:tr h="9579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6782438"/>
                  </a:ext>
                </a:extLst>
              </a:tr>
              <a:tr h="1064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prof. J. Matulionio jaunųjų matematikų konkursas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4773968"/>
                  </a:ext>
                </a:extLst>
              </a:tr>
              <a:tr h="1064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53-ios Jaunųjų matematikų varžybos (VU Šiaulių akademija)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moksleivių rinktinės narys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1880610"/>
                  </a:ext>
                </a:extLst>
              </a:tr>
            </a:tbl>
          </a:graphicData>
        </a:graphic>
      </p:graphicFrame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9504EA0C-47D1-BA3D-F447-EFE9F5547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21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6C37B413-54F9-086C-2D27-32B9BBCE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PAULIAUS VIRBALO,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VM,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344292F2-2ADD-6C41-2AF2-1D30F776E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337481"/>
              </p:ext>
            </p:extLst>
          </p:nvPr>
        </p:nvGraphicFramePr>
        <p:xfrm>
          <a:off x="838200" y="1119373"/>
          <a:ext cx="9756290" cy="50795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37769153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xmlns="" val="687683555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xmlns="" val="425375739"/>
                    </a:ext>
                  </a:extLst>
                </a:gridCol>
                <a:gridCol w="1745765">
                  <a:extLst>
                    <a:ext uri="{9D8B030D-6E8A-4147-A177-3AD203B41FA5}">
                      <a16:colId xmlns:a16="http://schemas.microsoft.com/office/drawing/2014/main" xmlns="" val="257564356"/>
                    </a:ext>
                  </a:extLst>
                </a:gridCol>
              </a:tblGrid>
              <a:tr h="2804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matematikos konkursas „KENGŪRA 2025“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Benediktas Sakalauskas,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Vitas Sinkevičius,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Zablockis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Justinas Gužys,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Martinaitis,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Žilinskas,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1276005"/>
                  </a:ext>
                </a:extLst>
              </a:tr>
              <a:tr h="10096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matematikos konkursas „PANGEA 2025“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Žvaigždžių turo 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laimėtojas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8949176"/>
                  </a:ext>
                </a:extLst>
              </a:tr>
              <a:tr h="1265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73-ioji Lietuvos mokinių matematikos olimpiada (šalies etapas)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Raudonis, 2H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Pagyrimo raštas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185090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9E8EA66E-CA6D-BE10-47F7-8BFA33530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5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" y="432079"/>
            <a:ext cx="11907296" cy="67122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KANDIDATAI Į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TIKSLIŲJŲ MOKSLŲ LAUREATUS</a:t>
            </a:r>
            <a:endParaRPr lang="lt-LT" sz="5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dalyvavimą ir aukštus rezultatus</a:t>
            </a:r>
            <a:b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TIKSLIŲJŲ MOKSLŲ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konkursuose, olimpiadose, projektuose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ŠIEMS MOKINIAMS IR JUOS RUOŠUSIEMS MOKYTOJAMS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87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-66675" y="870229"/>
            <a:ext cx="11907296" cy="671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GIMNAZIJA DIDŽIUOJASI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TIKSLIŲJŲ MOKSLŲ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MOKYTOJAIS IR JŲ MOKINIAIS!  </a:t>
            </a:r>
            <a:endParaRPr lang="lt-LT" sz="5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JŪS – KAUNO „SAULĖS“ GIMNAZIJOS ŠLOVĖ IR GARBĖ! 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86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-95250" y="161924"/>
            <a:ext cx="12211050" cy="7286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itin aukštus rezultatus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konkursuose, olimpiadose, projektuose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PAVARDĖS ĮRAŠOMOS Į GIMNAZIJOS </a:t>
            </a:r>
            <a:r>
              <a:rPr lang="lt-LT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GARBĖS KNYGĄ </a:t>
            </a:r>
            <a:r>
              <a:rPr lang="lt-L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ir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5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TIKSLIŲJŲ MOKSLŲ LAUREATAIS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skelbiami</a:t>
            </a: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... </a:t>
            </a:r>
            <a:endParaRPr lang="lt-LT" sz="32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25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400730"/>
            <a:ext cx="10515600" cy="2543175"/>
          </a:xfrm>
          <a:solidFill>
            <a:schemeClr val="bg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m. 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TIKSLIŲJŲ MOKSLŲ LAUREATAI</a:t>
            </a:r>
            <a:endParaRPr lang="lt-LT" sz="35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3047791"/>
            <a:ext cx="10515600" cy="3605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Lukas Raudonis</a:t>
            </a:r>
            <a:r>
              <a:rPr lang="lt-LT" sz="3500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2H klasės mokinys </a:t>
            </a:r>
          </a:p>
          <a:p>
            <a:pPr marL="0" indent="0" algn="ctr">
              <a:buNone/>
            </a:pP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Janina Vasiliauskienė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matematikos mokytoja metodininkė </a:t>
            </a:r>
          </a:p>
          <a:p>
            <a:pPr marL="0" indent="0" algn="ctr">
              <a:buNone/>
            </a:pP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Paulius Virbalas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matematikos vyr. mokytojas </a:t>
            </a:r>
          </a:p>
          <a:p>
            <a:pPr marL="0" indent="0">
              <a:buNone/>
            </a:pPr>
            <a:endParaRPr lang="lt-LT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87" y="670080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75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" y="432079"/>
            <a:ext cx="11907296" cy="67122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KANDIDATAI Į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GAMTOS MOKSLŲ LAUREATUS</a:t>
            </a:r>
            <a:endParaRPr lang="lt-LT" sz="5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dalyvavimą ir aukštus rezultatus</a:t>
            </a:r>
            <a:b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GAMTOS MOKSLŲ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konkursuose, olimpiadose, projektuose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ŠIEMS MOKINIAMS IR JUOS RUOŠUSIEMS MOKYTOJAMS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68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672B44C-27FC-E869-9941-78218730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LARISOS GRAŽIENĖS,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FIZIKOS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9275A3AC-5CB3-D475-87A4-FF2B9358F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865673"/>
              </p:ext>
            </p:extLst>
          </p:nvPr>
        </p:nvGraphicFramePr>
        <p:xfrm>
          <a:off x="838200" y="1119373"/>
          <a:ext cx="9756290" cy="39880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xmlns="" val="1315194618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xmlns="" val="1195600275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1870305940"/>
                    </a:ext>
                  </a:extLst>
                </a:gridCol>
                <a:gridCol w="1612415">
                  <a:extLst>
                    <a:ext uri="{9D8B030D-6E8A-4147-A177-3AD203B41FA5}">
                      <a16:colId xmlns:a16="http://schemas.microsoft.com/office/drawing/2014/main" xmlns="" val="3414615584"/>
                    </a:ext>
                  </a:extLst>
                </a:gridCol>
              </a:tblGrid>
              <a:tr h="95975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72-oji Lietuvos mokinių fizikos  olimpiada, savivaldybės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2025-01-28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Brazinskas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2207104"/>
                  </a:ext>
                </a:extLst>
              </a:tr>
              <a:tr h="5458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Požečka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vieta, padėka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7553745"/>
                  </a:ext>
                </a:extLst>
              </a:tr>
              <a:tr h="6866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Rimantas Rimkevičius,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vieta, padėka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975408"/>
                  </a:ext>
                </a:extLst>
              </a:tr>
              <a:tr h="1749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Nacionalinis prof. K. Baršausko fizikos konkursas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Požečka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Rimantas Rimkevičius,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341763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4C9DE401-D8CF-45BA-2047-6E2A96E49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862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B33082F-D2C5-A42D-C0DF-A1B11649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ASTOS JARUŠEVIČIENĖS,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BIOLOGIJOS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6AD17254-ECB8-7531-25D1-424CE183B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901196"/>
              </p:ext>
            </p:extLst>
          </p:nvPr>
        </p:nvGraphicFramePr>
        <p:xfrm>
          <a:off x="838200" y="1119373"/>
          <a:ext cx="9756289" cy="51195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38550">
                  <a:extLst>
                    <a:ext uri="{9D8B030D-6E8A-4147-A177-3AD203B41FA5}">
                      <a16:colId xmlns:a16="http://schemas.microsoft.com/office/drawing/2014/main" xmlns="" val="127420043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xmlns="" val="4104821033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xmlns="" val="2271728578"/>
                    </a:ext>
                  </a:extLst>
                </a:gridCol>
                <a:gridCol w="1574314">
                  <a:extLst>
                    <a:ext uri="{9D8B030D-6E8A-4147-A177-3AD203B41FA5}">
                      <a16:colId xmlns:a16="http://schemas.microsoft.com/office/drawing/2014/main" xmlns="" val="3041454158"/>
                    </a:ext>
                  </a:extLst>
                </a:gridCol>
              </a:tblGrid>
              <a:tr h="54572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57-oji Lietuvos mokinių biologijos olimpiada, savivaldybės etapas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2025-01-23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 </a:t>
                      </a:r>
                      <a:r>
                        <a:rPr lang="lt-LT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Burinskaitė</a:t>
                      </a: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3496518"/>
                  </a:ext>
                </a:extLst>
              </a:tr>
              <a:tr h="23017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Emilis Paliukas, 1K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7469644"/>
                  </a:ext>
                </a:extLst>
              </a:tr>
              <a:tr h="2272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57-oji Lietuvos mokinių biologijos olimpiada, šalies etapas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2025-03-20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 </a:t>
                      </a:r>
                      <a:r>
                        <a:rPr lang="lt-LT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Burinskaitė</a:t>
                      </a: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5736333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7E6AFF37-21CE-0C36-BD47-001ED613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771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2ACBBCE-52BB-B64A-E987-1D2E879A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HALINOS KELPŠIENĖS, 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BIOLOGIJOS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47F303DB-2A71-2C75-C6E9-E8337EB8C4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559608"/>
              </p:ext>
            </p:extLst>
          </p:nvPr>
        </p:nvGraphicFramePr>
        <p:xfrm>
          <a:off x="838200" y="1119374"/>
          <a:ext cx="9756290" cy="50336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xmlns="" val="359622925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45131090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xmlns="" val="3026306268"/>
                    </a:ext>
                  </a:extLst>
                </a:gridCol>
                <a:gridCol w="1526690">
                  <a:extLst>
                    <a:ext uri="{9D8B030D-6E8A-4147-A177-3AD203B41FA5}">
                      <a16:colId xmlns:a16="http://schemas.microsoft.com/office/drawing/2014/main" xmlns="" val="765622755"/>
                    </a:ext>
                  </a:extLst>
                </a:gridCol>
              </a:tblGrid>
              <a:tr h="53253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57 -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oji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Lietuvos mokinių biologijos olimpiada, savivaldybės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2025-01-23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Marcelina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Mažonytė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1265924"/>
                  </a:ext>
                </a:extLst>
              </a:tr>
              <a:tr h="5325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Sabaliauskaitė, 4F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1438466"/>
                  </a:ext>
                </a:extLst>
              </a:tr>
              <a:tr h="9709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Kotryna Krikščiūnaitė,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Gaubaitė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00432"/>
                  </a:ext>
                </a:extLst>
              </a:tr>
              <a:tr h="2997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Nacionalinis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miškasodis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švęskime atkurtos laisvės 35 -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metį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sodindami miškus ateities kartoms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Jurgita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Azarevičiūtė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Mažvydas Daugėla,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Kristupas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Kadėnas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Kumpinaitė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Kupsikevičiūtė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1472078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5F10FAA9-015C-6A6B-F3FC-3CC4C3875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76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3B114F4-068D-2973-0910-37A2FB4E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NIJOLĖS NEIMANIENĖS,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CHEMIJOS VM,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8BF6C935-A7DF-F221-3437-BCB6E16397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32885"/>
              </p:ext>
            </p:extLst>
          </p:nvPr>
        </p:nvGraphicFramePr>
        <p:xfrm>
          <a:off x="838200" y="1119373"/>
          <a:ext cx="9756290" cy="3409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95675">
                  <a:extLst>
                    <a:ext uri="{9D8B030D-6E8A-4147-A177-3AD203B41FA5}">
                      <a16:colId xmlns:a16="http://schemas.microsoft.com/office/drawing/2014/main" xmlns="" val="320752879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xmlns="" val="183194332"/>
                    </a:ext>
                  </a:extLst>
                </a:gridCol>
                <a:gridCol w="3305175">
                  <a:extLst>
                    <a:ext uri="{9D8B030D-6E8A-4147-A177-3AD203B41FA5}">
                      <a16:colId xmlns:a16="http://schemas.microsoft.com/office/drawing/2014/main" xmlns="" val="844911002"/>
                    </a:ext>
                  </a:extLst>
                </a:gridCol>
                <a:gridCol w="1488590">
                  <a:extLst>
                    <a:ext uri="{9D8B030D-6E8A-4147-A177-3AD203B41FA5}">
                      <a16:colId xmlns:a16="http://schemas.microsoft.com/office/drawing/2014/main" xmlns="" val="2677567902"/>
                    </a:ext>
                  </a:extLst>
                </a:gridCol>
              </a:tblGrid>
              <a:tr h="3409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KTU J. Janickio chemijos konkursas (I etapas)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2025-03-14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Benediktas Sakalauskas, 1K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Augaitis, 2D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Faustas Autukas, 2D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Kepalas, 2D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Vaiga Venckutė, 2D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8392463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1DCD2CB2-1BE2-8B4F-AD74-2A559AA6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687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DDADCB2-AD23-0A0C-41CD-7DBDE72A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VAIVOS POVILAITYTĖS,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FIZIKOS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22B36D1A-ED84-B7C6-8AFA-31DACF74E9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471721"/>
              </p:ext>
            </p:extLst>
          </p:nvPr>
        </p:nvGraphicFramePr>
        <p:xfrm>
          <a:off x="838200" y="1119373"/>
          <a:ext cx="9756290" cy="52052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38575">
                  <a:extLst>
                    <a:ext uri="{9D8B030D-6E8A-4147-A177-3AD203B41FA5}">
                      <a16:colId xmlns:a16="http://schemas.microsoft.com/office/drawing/2014/main" xmlns="" val="1298903358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xmlns="" val="1478293631"/>
                    </a:ext>
                  </a:extLst>
                </a:gridCol>
                <a:gridCol w="2733675">
                  <a:extLst>
                    <a:ext uri="{9D8B030D-6E8A-4147-A177-3AD203B41FA5}">
                      <a16:colId xmlns:a16="http://schemas.microsoft.com/office/drawing/2014/main" xmlns="" val="3191480613"/>
                    </a:ext>
                  </a:extLst>
                </a:gridCol>
                <a:gridCol w="1517165">
                  <a:extLst>
                    <a:ext uri="{9D8B030D-6E8A-4147-A177-3AD203B41FA5}">
                      <a16:colId xmlns:a16="http://schemas.microsoft.com/office/drawing/2014/main" xmlns="" val="2962306305"/>
                    </a:ext>
                  </a:extLst>
                </a:gridCol>
              </a:tblGrid>
              <a:tr h="17051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72-oji Lietuvos mokinių fizikos  olimpiada, šalies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5799187"/>
                  </a:ext>
                </a:extLst>
              </a:tr>
              <a:tr h="84143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72-oji Lietuvos mokinių fizikos  olimpiada, savivaldybės 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2025-01-28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6817599"/>
                  </a:ext>
                </a:extLst>
              </a:tr>
              <a:tr h="863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Tilinga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8042428"/>
                  </a:ext>
                </a:extLst>
              </a:tr>
              <a:tr h="1794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Nacionalinis prof. K. Baršausko fizikos konkursas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Tilinga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Kepalas,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Pranka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0753103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8DCC26A4-D03A-79B7-F315-612ED8CD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860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273C8E8-6397-E695-7D65-9B865B65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VAIVOS POVILAITYTĖS,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FIZIKOS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8D2BC80D-BAD0-5DEA-C429-64DAE733C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708400"/>
              </p:ext>
            </p:extLst>
          </p:nvPr>
        </p:nvGraphicFramePr>
        <p:xfrm>
          <a:off x="838200" y="1119372"/>
          <a:ext cx="9756290" cy="26144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24125">
                  <a:extLst>
                    <a:ext uri="{9D8B030D-6E8A-4147-A177-3AD203B41FA5}">
                      <a16:colId xmlns:a16="http://schemas.microsoft.com/office/drawing/2014/main" xmlns="" val="3575656066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xmlns="" val="357816187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3116534851"/>
                    </a:ext>
                  </a:extLst>
                </a:gridCol>
                <a:gridCol w="2593490">
                  <a:extLst>
                    <a:ext uri="{9D8B030D-6E8A-4147-A177-3AD203B41FA5}">
                      <a16:colId xmlns:a16="http://schemas.microsoft.com/office/drawing/2014/main" xmlns="" val="3682995367"/>
                    </a:ext>
                  </a:extLst>
                </a:gridCol>
              </a:tblGrid>
              <a:tr h="2614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konkursas „Gamtos Kengūra“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4" marR="647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4" marR="6475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Marijus Čeponis,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Ustila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Faustas Autukas,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Kepalas,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Laurynas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Kulpavičius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Pranka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Kornelijus Daunoras, 2K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Sabaliauskaitė, 2K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4" marR="647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4" marR="647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9034036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B0DC69DF-46A9-A831-029C-830D4E3EF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xmlns="" id="{FB3A36AF-812C-BA11-BF77-63767D02B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546361"/>
              </p:ext>
            </p:extLst>
          </p:nvPr>
        </p:nvGraphicFramePr>
        <p:xfrm>
          <a:off x="838200" y="3733799"/>
          <a:ext cx="9756291" cy="2454760"/>
        </p:xfrm>
        <a:graphic>
          <a:graphicData uri="http://schemas.openxmlformats.org/drawingml/2006/table">
            <a:tbl>
              <a:tblPr/>
              <a:tblGrid>
                <a:gridCol w="2506665">
                  <a:extLst>
                    <a:ext uri="{9D8B030D-6E8A-4147-A177-3AD203B41FA5}">
                      <a16:colId xmlns:a16="http://schemas.microsoft.com/office/drawing/2014/main" xmlns="" val="3964723105"/>
                    </a:ext>
                  </a:extLst>
                </a:gridCol>
                <a:gridCol w="1660084">
                  <a:extLst>
                    <a:ext uri="{9D8B030D-6E8A-4147-A177-3AD203B41FA5}">
                      <a16:colId xmlns:a16="http://schemas.microsoft.com/office/drawing/2014/main" xmlns="" val="1929456969"/>
                    </a:ext>
                  </a:extLst>
                </a:gridCol>
                <a:gridCol w="2999012">
                  <a:extLst>
                    <a:ext uri="{9D8B030D-6E8A-4147-A177-3AD203B41FA5}">
                      <a16:colId xmlns:a16="http://schemas.microsoft.com/office/drawing/2014/main" xmlns="" val="406371981"/>
                    </a:ext>
                  </a:extLst>
                </a:gridCol>
                <a:gridCol w="2590530">
                  <a:extLst>
                    <a:ext uri="{9D8B030D-6E8A-4147-A177-3AD203B41FA5}">
                      <a16:colId xmlns:a16="http://schemas.microsoft.com/office/drawing/2014/main" xmlns="" val="3505144726"/>
                    </a:ext>
                  </a:extLst>
                </a:gridCol>
              </a:tblGrid>
              <a:tr h="1266040">
                <a:tc rowSpan="2"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lt-L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konkursas „Makaronų tiltai“ 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2024-11-07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lt-L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Marija </a:t>
                      </a:r>
                      <a:r>
                        <a:rPr lang="lt-LT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Grinkevičiūtė</a:t>
                      </a:r>
                      <a:r>
                        <a:rPr lang="lt-L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2K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>
                        <a:buNone/>
                      </a:pPr>
                      <a:r>
                        <a:rPr lang="lt-L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Augustė </a:t>
                      </a:r>
                      <a:r>
                        <a:rPr lang="lt-LT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Pimpytė</a:t>
                      </a:r>
                      <a:r>
                        <a:rPr lang="lt-L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2K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>
                        <a:buNone/>
                      </a:pPr>
                      <a:r>
                        <a:rPr lang="lt-L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Smiltė </a:t>
                      </a:r>
                      <a:r>
                        <a:rPr lang="lt-LT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Sabašinskaitė</a:t>
                      </a:r>
                      <a:r>
                        <a:rPr lang="lt-L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2K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>
                        <a:buNone/>
                      </a:pPr>
                      <a:r>
                        <a:rPr lang="lt-L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Sakalauskaitė, 2K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fi-FI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vieta</a:t>
                      </a:r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>
                        <a:buNone/>
                      </a:pPr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(Kauno miesto etapas)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04075"/>
                  </a:ext>
                </a:extLst>
              </a:tr>
              <a:tr h="1129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2025-05-16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lt-L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Marija </a:t>
                      </a:r>
                      <a:r>
                        <a:rPr lang="lt-LT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Grinkevičiūtė</a:t>
                      </a:r>
                      <a:r>
                        <a:rPr lang="lt-L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2K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>
                        <a:buNone/>
                      </a:pPr>
                      <a:r>
                        <a:rPr lang="lt-L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Smiltė </a:t>
                      </a:r>
                      <a:r>
                        <a:rPr lang="lt-LT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Sabašinskaitė</a:t>
                      </a:r>
                      <a:r>
                        <a:rPr lang="lt-L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2K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>
                        <a:buNone/>
                      </a:pPr>
                      <a:r>
                        <a:rPr lang="lt-L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Sakalauskaitė, 2K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>
                        <a:buNone/>
                      </a:pPr>
                      <a:r>
                        <a:rPr lang="lt-L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Viljamas Visockis, 2K</a:t>
                      </a:r>
                      <a:endParaRPr lang="lt-L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n-GB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Respublikos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finalas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77068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C0879E9-E23A-6E7D-AD95-27028CAE9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2949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20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9FA6246-3149-80BD-C182-9AB495C8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38897"/>
            <a:ext cx="10954796" cy="75424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INGRIDOS BAKUTIENĖS,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166B5BD9-CD6E-E17C-4A0C-00DB6928E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288690"/>
              </p:ext>
            </p:extLst>
          </p:nvPr>
        </p:nvGraphicFramePr>
        <p:xfrm>
          <a:off x="952500" y="1011250"/>
          <a:ext cx="10195487" cy="49447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59598">
                  <a:extLst>
                    <a:ext uri="{9D8B030D-6E8A-4147-A177-3AD203B41FA5}">
                      <a16:colId xmlns:a16="http://schemas.microsoft.com/office/drawing/2014/main" xmlns="" val="663815567"/>
                    </a:ext>
                  </a:extLst>
                </a:gridCol>
                <a:gridCol w="1682535">
                  <a:extLst>
                    <a:ext uri="{9D8B030D-6E8A-4147-A177-3AD203B41FA5}">
                      <a16:colId xmlns:a16="http://schemas.microsoft.com/office/drawing/2014/main" xmlns="" val="1037483783"/>
                    </a:ext>
                  </a:extLst>
                </a:gridCol>
                <a:gridCol w="2710751">
                  <a:extLst>
                    <a:ext uri="{9D8B030D-6E8A-4147-A177-3AD203B41FA5}">
                      <a16:colId xmlns:a16="http://schemas.microsoft.com/office/drawing/2014/main" xmlns="" val="3320273025"/>
                    </a:ext>
                  </a:extLst>
                </a:gridCol>
                <a:gridCol w="1642603">
                  <a:extLst>
                    <a:ext uri="{9D8B030D-6E8A-4147-A177-3AD203B41FA5}">
                      <a16:colId xmlns:a16="http://schemas.microsoft.com/office/drawing/2014/main" xmlns="" val="2959181293"/>
                    </a:ext>
                  </a:extLst>
                </a:gridCol>
              </a:tblGrid>
              <a:tr h="596668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mokyklų 9-12 kl. mokinių olimpiada (I etapas)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2024-10-24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Aidas Balsevičius, 1D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5269773"/>
                  </a:ext>
                </a:extLst>
              </a:tr>
              <a:tr h="5966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Petračukas</a:t>
                      </a: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8743961"/>
                  </a:ext>
                </a:extLst>
              </a:tr>
              <a:tr h="18882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Gabrielė Meškauskaitė, 1D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Armandas Budrys, 1D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Rūta Klimaitė, 3F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Vytenis Laurinaitis, 3F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Jusevičius, 3H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Kriaučiūnas, 3H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091535"/>
                  </a:ext>
                </a:extLst>
              </a:tr>
              <a:tr h="8950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I-IV gimnazijos (9-12) klasių mergaičių komandų matematikos olimpiada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Rūta Klimaitė, 3F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vieta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700474"/>
                  </a:ext>
                </a:extLst>
              </a:tr>
              <a:tr h="9361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I-IV gimnazijos (9-12) klasių vaikinų komandų matematikos olimpiada</a:t>
                      </a:r>
                      <a:endParaRPr lang="en-GB" sz="180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2024-12-13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Aidas Balsevičius, 1D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2" marR="418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5431285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EABD867F-3A05-A8C7-F2A0-34A54CD7B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6" y="238897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497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E049B96-7B84-5566-5685-8082736B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JOLITOS RYZGELIENĖS,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CHEMIJOS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FB500CA1-461B-6D11-C7FB-78B9E145FE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620956"/>
              </p:ext>
            </p:extLst>
          </p:nvPr>
        </p:nvGraphicFramePr>
        <p:xfrm>
          <a:off x="838200" y="1119373"/>
          <a:ext cx="9756289" cy="52909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xmlns="" val="2332813088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xmlns="" val="991539646"/>
                    </a:ext>
                  </a:extLst>
                </a:gridCol>
                <a:gridCol w="2695575">
                  <a:extLst>
                    <a:ext uri="{9D8B030D-6E8A-4147-A177-3AD203B41FA5}">
                      <a16:colId xmlns:a16="http://schemas.microsoft.com/office/drawing/2014/main" xmlns="" val="1093558198"/>
                    </a:ext>
                  </a:extLst>
                </a:gridCol>
                <a:gridCol w="1631464">
                  <a:extLst>
                    <a:ext uri="{9D8B030D-6E8A-4147-A177-3AD203B41FA5}">
                      <a16:colId xmlns:a16="http://schemas.microsoft.com/office/drawing/2014/main" xmlns="" val="2168884976"/>
                    </a:ext>
                  </a:extLst>
                </a:gridCol>
              </a:tblGrid>
              <a:tr h="161235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63-oji Lietuvos mokinių chemijos olimpiada, savivaldybės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Sabaliauskaitė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4953505"/>
                  </a:ext>
                </a:extLst>
              </a:tr>
              <a:tr h="18864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Sventickaitė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Ugnė,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Timošenko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Markas,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Čiūta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Dominykas,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5576767"/>
                  </a:ext>
                </a:extLst>
              </a:tr>
              <a:tr h="1792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63-oji Lietuvos mokinių chemijos olimpiada, šalies etapas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2025-03-05-07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Sabaliauskaitė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537036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79CAE39D-4089-2293-BB0B-06192A9C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492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B06F0DD-2B2F-B7FF-E874-CC2538B3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ADELĖS ŠARKIENĖS,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CHEMIJOS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75F660AA-CEF6-1AA5-5D78-46C763B0D9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697680"/>
              </p:ext>
            </p:extLst>
          </p:nvPr>
        </p:nvGraphicFramePr>
        <p:xfrm>
          <a:off x="838200" y="1090952"/>
          <a:ext cx="9756291" cy="55247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57575">
                  <a:extLst>
                    <a:ext uri="{9D8B030D-6E8A-4147-A177-3AD203B41FA5}">
                      <a16:colId xmlns:a16="http://schemas.microsoft.com/office/drawing/2014/main" xmlns="" val="1019022869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xmlns="" val="2924628999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xmlns="" val="1111247890"/>
                    </a:ext>
                  </a:extLst>
                </a:gridCol>
                <a:gridCol w="1707666">
                  <a:extLst>
                    <a:ext uri="{9D8B030D-6E8A-4147-A177-3AD203B41FA5}">
                      <a16:colId xmlns:a16="http://schemas.microsoft.com/office/drawing/2014/main" xmlns="" val="2060408743"/>
                    </a:ext>
                  </a:extLst>
                </a:gridCol>
              </a:tblGrid>
              <a:tr h="496938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63-oji Lietuvos mokinių chemijos olimpiada, savivaldybės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274078"/>
                  </a:ext>
                </a:extLst>
              </a:tr>
              <a:tr h="3565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Sarkoian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0291455"/>
                  </a:ext>
                </a:extLst>
              </a:tr>
              <a:tr h="17831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Storpirštytė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Kvederytė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Ksenija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Fiodorova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Sharp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Andrew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Samuel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Znaidauskaitė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Nedas Garalevičius,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5718800"/>
                  </a:ext>
                </a:extLst>
              </a:tr>
              <a:tr h="571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63-oji Lietuvos mokinių chemijos olimpiada, šalies etapas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2025-03-05-07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845162"/>
                  </a:ext>
                </a:extLst>
              </a:tr>
              <a:tr h="69109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KTU J. Janickio chemijos konkursas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2025-03-14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 etapas)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 (pateko į II etapą)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5004693"/>
                  </a:ext>
                </a:extLst>
              </a:tr>
              <a:tr h="6910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Kvederytė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Ėepikaitė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7909085"/>
                  </a:ext>
                </a:extLst>
              </a:tr>
              <a:tr h="6910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2025-05-09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(II etapas)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18" marR="485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80676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1E13D735-58D7-E69F-53BE-D9FB7AF87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8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0BAB78E-A512-CDD6-1241-690438B8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SKIRMANTĖS VARDAUSKAITĖS,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FIZIKOS MOKYTOJOS,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B8FE9033-7FA1-1E9B-5A54-4025ED4DF0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332538"/>
              </p:ext>
            </p:extLst>
          </p:nvPr>
        </p:nvGraphicFramePr>
        <p:xfrm>
          <a:off x="838200" y="1119373"/>
          <a:ext cx="9756289" cy="46811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81475">
                  <a:extLst>
                    <a:ext uri="{9D8B030D-6E8A-4147-A177-3AD203B41FA5}">
                      <a16:colId xmlns:a16="http://schemas.microsoft.com/office/drawing/2014/main" xmlns="" val="38854358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xmlns="" val="132542138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xmlns="" val="1452407844"/>
                    </a:ext>
                  </a:extLst>
                </a:gridCol>
                <a:gridCol w="1479064">
                  <a:extLst>
                    <a:ext uri="{9D8B030D-6E8A-4147-A177-3AD203B41FA5}">
                      <a16:colId xmlns:a16="http://schemas.microsoft.com/office/drawing/2014/main" xmlns="" val="1251891699"/>
                    </a:ext>
                  </a:extLst>
                </a:gridCol>
              </a:tblGrid>
              <a:tr h="1693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konkursas „Makaronų tiltai“: Kauno miesto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2024-11-07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Rojus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Budreckas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Lukėnas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Ąžuolas Palaima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Urbonavičius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8796428"/>
                  </a:ext>
                </a:extLst>
              </a:tr>
              <a:tr h="63953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72-oji Lietuvos mokinių fizikos olimpiados savivaldybės etapas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2025-01-28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Kvedarytė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padėka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5127126"/>
                  </a:ext>
                </a:extLst>
              </a:tr>
              <a:tr h="4882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Rimgaudas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Toliušis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776712"/>
                  </a:ext>
                </a:extLst>
              </a:tr>
              <a:tr h="55374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Nacionalinis prof. K. Baršausko fizikos konkursas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Rimgaudas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Toliušis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7259350"/>
                  </a:ext>
                </a:extLst>
              </a:tr>
              <a:tr h="4306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Deimilė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Kvedarytė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1H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2426213"/>
                  </a:ext>
                </a:extLst>
              </a:tr>
              <a:tr h="7819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Nacionalinis jaunųjų inžinierių čempionatas STEAM TEAM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2025-04-09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Pijus Starkus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Vaškevičius Paulius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093803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F1A2CC6C-15C4-EB8F-7A04-97D9E0DE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923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56AD6DC-F7CF-4319-9739-611AAA42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LAUROS VERIKIENĖS,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BIOLOGIJOS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0B3C3DF4-0377-CBC2-8281-C672C3AD53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691914"/>
              </p:ext>
            </p:extLst>
          </p:nvPr>
        </p:nvGraphicFramePr>
        <p:xfrm>
          <a:off x="838200" y="1119373"/>
          <a:ext cx="10515600" cy="5302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47589">
                  <a:extLst>
                    <a:ext uri="{9D8B030D-6E8A-4147-A177-3AD203B41FA5}">
                      <a16:colId xmlns:a16="http://schemas.microsoft.com/office/drawing/2014/main" xmlns="" val="2559724267"/>
                    </a:ext>
                  </a:extLst>
                </a:gridCol>
                <a:gridCol w="1560479">
                  <a:extLst>
                    <a:ext uri="{9D8B030D-6E8A-4147-A177-3AD203B41FA5}">
                      <a16:colId xmlns:a16="http://schemas.microsoft.com/office/drawing/2014/main" xmlns="" val="4168118766"/>
                    </a:ext>
                  </a:extLst>
                </a:gridCol>
                <a:gridCol w="2762489">
                  <a:extLst>
                    <a:ext uri="{9D8B030D-6E8A-4147-A177-3AD203B41FA5}">
                      <a16:colId xmlns:a16="http://schemas.microsoft.com/office/drawing/2014/main" xmlns="" val="164049015"/>
                    </a:ext>
                  </a:extLst>
                </a:gridCol>
                <a:gridCol w="2045043">
                  <a:extLst>
                    <a:ext uri="{9D8B030D-6E8A-4147-A177-3AD203B41FA5}">
                      <a16:colId xmlns:a16="http://schemas.microsoft.com/office/drawing/2014/main" xmlns="" val="3184262037"/>
                    </a:ext>
                  </a:extLst>
                </a:gridCol>
              </a:tblGrid>
              <a:tr h="2662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Konkursas „Žalioji odisėja”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Melkūnaitė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Monginaitė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Morkvėnaitė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Pileckytė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Zabotkaitė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1942619"/>
                  </a:ext>
                </a:extLst>
              </a:tr>
              <a:tr h="290887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57-oji Lietuvos mokinių biologijos olimpiada, savivaldybės etapas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2025-01-23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Joris Kuprys,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1980432"/>
                  </a:ext>
                </a:extLst>
              </a:tr>
              <a:tr h="4044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Andrev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Samuel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Sharp,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294863"/>
                  </a:ext>
                </a:extLst>
              </a:tr>
              <a:tr h="290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Ringaitytė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8489242"/>
                  </a:ext>
                </a:extLst>
              </a:tr>
              <a:tr h="290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Vitkūnaitė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7490590"/>
                  </a:ext>
                </a:extLst>
              </a:tr>
              <a:tr h="1211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57-oji Lietuvos mokinių biologijos olimpiada, šalies etapas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(pakviestas į pasaulio olimpiados stovyklą)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4627463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BC53ADF1-F98C-06FB-52DE-B34500291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101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-66675" y="870229"/>
            <a:ext cx="11907296" cy="671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GIMNAZIJA DIDŽIUOJASI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GAMTOS MOKSLŲ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MOKYTOJAIS IR JŲ MOKINIAIS!  </a:t>
            </a:r>
            <a:endParaRPr lang="lt-LT" sz="5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JŪS – KAUNO „SAULĖS“ GIMNAZIJOS ŠLOVĖ IR GARBĖ! 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7888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0" y="18321"/>
            <a:ext cx="12211050" cy="728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itin aukštus rezultatus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konkursuose, olimpiadose, projektuose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PAVARDĖS ĮRAŠOMOS Į GIMNAZIJOS </a:t>
            </a:r>
            <a:r>
              <a:rPr lang="lt-LT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GARBĖS KNYGĄ </a:t>
            </a: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ir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5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GAMTOS MOKSLŲ LAUREATAIS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skelbiami... </a:t>
            </a:r>
            <a:endParaRPr lang="lt-LT" sz="32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656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400730"/>
            <a:ext cx="10515600" cy="2543175"/>
          </a:xfrm>
          <a:solidFill>
            <a:schemeClr val="bg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m. 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GAMTOS MOKSLŲ LAUREATAI</a:t>
            </a:r>
            <a:endParaRPr lang="lt-LT" sz="35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3213255"/>
            <a:ext cx="10515600" cy="2963708"/>
          </a:xfrm>
        </p:spPr>
        <p:txBody>
          <a:bodyPr/>
          <a:lstStyle/>
          <a:p>
            <a:pPr marL="0" indent="0" algn="ctr">
              <a:buNone/>
            </a:pPr>
            <a:r>
              <a:rPr lang="lt-LT" sz="4000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Rugilė</a:t>
            </a: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lt-LT" sz="4000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Burinskaitė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2F klasės mokinė</a:t>
            </a:r>
          </a:p>
          <a:p>
            <a:pPr marL="0" indent="0" algn="ctr">
              <a:buNone/>
            </a:pPr>
            <a:endParaRPr lang="lt-LT" i="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Asta </a:t>
            </a:r>
            <a:r>
              <a:rPr lang="lt-LT" sz="4000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Jaruševičienė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biologijos mokytoja metodininkė </a:t>
            </a:r>
          </a:p>
          <a:p>
            <a:pPr marL="0" indent="0" algn="ctr">
              <a:buNone/>
            </a:pPr>
            <a:endParaRPr lang="lt-LT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lt-LT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87" y="670080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645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" y="432079"/>
            <a:ext cx="11907296" cy="67122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KANDIDATAI Į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SOCIALINIŲ MOKSLŲ LAUREATUS</a:t>
            </a:r>
            <a:endParaRPr lang="lt-LT" sz="5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dalyvavimą ir aukštus rezultatus</a:t>
            </a:r>
            <a:b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SOCIALINIŲ MOKSLŲ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konkursuose, olimpiadose, projektuose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ŠIEMS MOKINIAMS IR JUOS RUOŠUSIEMS MOKYTOJAMS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399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ANDRĖJOS ADAŠIŪNIENĖS, 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SOCIALINĖS PEDAGOGĖS EKSPERTĖS, RUOŠTI MOKINIAI:</a:t>
            </a: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1407B80D-7097-5619-609C-A9F0D3D4A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070667"/>
              </p:ext>
            </p:extLst>
          </p:nvPr>
        </p:nvGraphicFramePr>
        <p:xfrm>
          <a:off x="838200" y="1119373"/>
          <a:ext cx="9756290" cy="56529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392879878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xmlns="" val="3804443724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xmlns="" val="2404608134"/>
                    </a:ext>
                  </a:extLst>
                </a:gridCol>
                <a:gridCol w="1364765">
                  <a:extLst>
                    <a:ext uri="{9D8B030D-6E8A-4147-A177-3AD203B41FA5}">
                      <a16:colId xmlns:a16="http://schemas.microsoft.com/office/drawing/2014/main" xmlns="" val="1864118810"/>
                    </a:ext>
                  </a:extLst>
                </a:gridCol>
              </a:tblGrid>
              <a:tr h="56529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Tarptautinės Edinburgo hercogo apdovanojimų (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DofE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programos žygių 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6" marR="438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2024 - 2025 m. m.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6" marR="438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Nora S.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Adašiūnaitė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Augaitis,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Nerija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Mikniūtė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Rasa Petrauskaitė,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Steponaitis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Altaja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Galinytė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Leonardas Valčiukas,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Tilija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A.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Adašiūnaitė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Bernadeta Žigelytė,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Tamara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Galicinaitė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Lelešiūtė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Paulina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Maročkaitė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Smiltė Miliauskaitė,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Rūta Stankevičiūtė,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Paulius Vaškevičius,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6" marR="43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6" marR="438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835627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523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018664E-A2DC-E197-1FCF-EFA83D80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LINOS BRAZIENĖS, 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DORINIO UGDYMO (tikybos)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F140C543-21FE-0A1C-5795-49ACC150E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159796"/>
              </p:ext>
            </p:extLst>
          </p:nvPr>
        </p:nvGraphicFramePr>
        <p:xfrm>
          <a:off x="838200" y="1119373"/>
          <a:ext cx="9756289" cy="34621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24350">
                  <a:extLst>
                    <a:ext uri="{9D8B030D-6E8A-4147-A177-3AD203B41FA5}">
                      <a16:colId xmlns:a16="http://schemas.microsoft.com/office/drawing/2014/main" xmlns="" val="327409074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361745466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498200958"/>
                    </a:ext>
                  </a:extLst>
                </a:gridCol>
                <a:gridCol w="1431439">
                  <a:extLst>
                    <a:ext uri="{9D8B030D-6E8A-4147-A177-3AD203B41FA5}">
                      <a16:colId xmlns:a16="http://schemas.microsoft.com/office/drawing/2014/main" xmlns="" val="726730614"/>
                    </a:ext>
                  </a:extLst>
                </a:gridCol>
              </a:tblGrid>
              <a:tr h="3462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ir Kauno arkivyskupijos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ugdymo įstaigų 3-12 klasių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mokinių fotografijų konkursas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„Vilties piligrimai”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2025-04-04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Gabrielė Ulevičiūtė, 2C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Girmantas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Uždravis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6875390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2FC48766-EAF1-8784-330E-2349F95EC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6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073B192-4E22-6705-4F8B-C4DD9C8B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5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INGRIDOS BAKUTIENĖS,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MM,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04A84C9D-38D7-06DE-A881-730A77695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769502"/>
              </p:ext>
            </p:extLst>
          </p:nvPr>
        </p:nvGraphicFramePr>
        <p:xfrm>
          <a:off x="838201" y="927246"/>
          <a:ext cx="10309786" cy="53508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01142">
                  <a:extLst>
                    <a:ext uri="{9D8B030D-6E8A-4147-A177-3AD203B41FA5}">
                      <a16:colId xmlns:a16="http://schemas.microsoft.com/office/drawing/2014/main" xmlns="" val="3399622759"/>
                    </a:ext>
                  </a:extLst>
                </a:gridCol>
                <a:gridCol w="1850571">
                  <a:extLst>
                    <a:ext uri="{9D8B030D-6E8A-4147-A177-3AD203B41FA5}">
                      <a16:colId xmlns:a16="http://schemas.microsoft.com/office/drawing/2014/main" xmlns="" val="2710146598"/>
                    </a:ext>
                  </a:extLst>
                </a:gridCol>
                <a:gridCol w="3113315">
                  <a:extLst>
                    <a:ext uri="{9D8B030D-6E8A-4147-A177-3AD203B41FA5}">
                      <a16:colId xmlns:a16="http://schemas.microsoft.com/office/drawing/2014/main" xmlns="" val="1092774748"/>
                    </a:ext>
                  </a:extLst>
                </a:gridCol>
                <a:gridCol w="1644758">
                  <a:extLst>
                    <a:ext uri="{9D8B030D-6E8A-4147-A177-3AD203B41FA5}">
                      <a16:colId xmlns:a16="http://schemas.microsoft.com/office/drawing/2014/main" xmlns="" val="650257863"/>
                    </a:ext>
                  </a:extLst>
                </a:gridCol>
              </a:tblGrid>
              <a:tr h="2466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Šalies Jaunųjų matematikų konkursas „Žiburys - populiarinkime matematiką”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Kajus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Aviltis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Aidas Balsevičius, 1D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Šalašavičiūtė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Gailutė Adelė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Vaidotaitė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Stapulionis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Dovydas Jusevičius,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Kriaučiūnas,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Petračukas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</a:p>
                  </a:txBody>
                  <a:tcPr marL="43638" marR="4363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8944911"/>
                  </a:ext>
                </a:extLst>
              </a:tr>
              <a:tr h="819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matematikos konkursas „KENGŪRA 2025“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Viljamas Visockis, 2K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Kriaučiūnas, 3H</a:t>
                      </a:r>
                    </a:p>
                  </a:txBody>
                  <a:tcPr marL="43638" marR="4363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86855"/>
                  </a:ext>
                </a:extLst>
              </a:tr>
              <a:tr h="324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Konkursas „MMM“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Petračukas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127597"/>
                  </a:ext>
                </a:extLst>
              </a:tr>
              <a:tr h="677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prof. J. Matulionio jaunųjų matematikų konkursas</a:t>
                      </a:r>
                    </a:p>
                  </a:txBody>
                  <a:tcPr marL="43638" marR="4363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Petračukas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1209337"/>
                  </a:ext>
                </a:extLst>
              </a:tr>
              <a:tr h="1030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73-osios Lietuvos I-IV gimn.(9-12) klasių  mokinių matematikos olimpiados savivaldybės etapas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Petračukas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38" marR="4363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686939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0E4CA2B2-9B7D-054F-0147-23C67EC2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14004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851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5FA1ACC-9C94-8FAC-97DB-F29C6635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REMIGIJAUS DANIELIAUS,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ISTORIJOS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11C7F06E-0CD6-1A72-ADB9-8852730DC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80982"/>
              </p:ext>
            </p:extLst>
          </p:nvPr>
        </p:nvGraphicFramePr>
        <p:xfrm>
          <a:off x="838200" y="1119373"/>
          <a:ext cx="9756289" cy="50528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xmlns="" val="3287015765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xmlns="" val="7586795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3076166402"/>
                    </a:ext>
                  </a:extLst>
                </a:gridCol>
                <a:gridCol w="1536214">
                  <a:extLst>
                    <a:ext uri="{9D8B030D-6E8A-4147-A177-3AD203B41FA5}">
                      <a16:colId xmlns:a16="http://schemas.microsoft.com/office/drawing/2014/main" xmlns="" val="3662103752"/>
                    </a:ext>
                  </a:extLst>
                </a:gridCol>
              </a:tblGrid>
              <a:tr h="3032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TŪM projektas „Istorija mene, muzikoje, filmuose ir architektūroje“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2025-01-13,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2025-02-13,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2025-03-06,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Kučiauskaitė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Adrija Macijauskaitė,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Neklejonavaitė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Benediktas Sakalauskas,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Staneika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0232510"/>
                  </a:ext>
                </a:extLst>
              </a:tr>
              <a:tr h="7143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istorijos olimpiada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Aistė Gylytė,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800641"/>
                  </a:ext>
                </a:extLst>
              </a:tr>
              <a:tr h="1306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m. VDU istorijos olimpiada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Paulius Vaškevičius,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11-12 klasių grupėje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2833210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49637ACF-7567-8B6E-9CC8-090475857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583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D9B5C25-BE73-7721-A1F7-61B7273F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LOLITOS JUOZAITYTĖS,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ISTORIJOS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36D08682-66BB-4588-5B3E-6D10A4453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245186"/>
              </p:ext>
            </p:extLst>
          </p:nvPr>
        </p:nvGraphicFramePr>
        <p:xfrm>
          <a:off x="838200" y="1119373"/>
          <a:ext cx="9756289" cy="50433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76675">
                  <a:extLst>
                    <a:ext uri="{9D8B030D-6E8A-4147-A177-3AD203B41FA5}">
                      <a16:colId xmlns:a16="http://schemas.microsoft.com/office/drawing/2014/main" xmlns="" val="369888534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xmlns="" val="4177648425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806926156"/>
                    </a:ext>
                  </a:extLst>
                </a:gridCol>
                <a:gridCol w="1421914">
                  <a:extLst>
                    <a:ext uri="{9D8B030D-6E8A-4147-A177-3AD203B41FA5}">
                      <a16:colId xmlns:a16="http://schemas.microsoft.com/office/drawing/2014/main" xmlns="" val="3463497659"/>
                    </a:ext>
                  </a:extLst>
                </a:gridCol>
              </a:tblGrid>
              <a:tr h="1539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Respublikinė istorijos olimpiada, Kauno miesto turas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Augustas Lukošius,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Mindaugas Bartusevičius,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590028"/>
                  </a:ext>
                </a:extLst>
              </a:tr>
              <a:tr h="3504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Istorinė Prezidentūra Kaune, protų mūšis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Kudarauskaitė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Adomas Linkus,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Danilevičiūtė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Jasunskytė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Paulauskas,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3061083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F41E5D2D-F1E2-6E43-5D3D-5048DDFB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571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A0E552F-11B7-080A-8410-C2DD0E69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EDITOS MORKŪNIENĖS,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ISTORIJOS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D87F2CEC-CD7F-50A0-DD40-07EF289AA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651210"/>
              </p:ext>
            </p:extLst>
          </p:nvPr>
        </p:nvGraphicFramePr>
        <p:xfrm>
          <a:off x="838200" y="1119373"/>
          <a:ext cx="9756289" cy="47684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52850">
                  <a:extLst>
                    <a:ext uri="{9D8B030D-6E8A-4147-A177-3AD203B41FA5}">
                      <a16:colId xmlns:a16="http://schemas.microsoft.com/office/drawing/2014/main" xmlns="" val="307225159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361782086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xmlns="" val="1880796797"/>
                    </a:ext>
                  </a:extLst>
                </a:gridCol>
                <a:gridCol w="1545739">
                  <a:extLst>
                    <a:ext uri="{9D8B030D-6E8A-4147-A177-3AD203B41FA5}">
                      <a16:colId xmlns:a16="http://schemas.microsoft.com/office/drawing/2014/main" xmlns="" val="2374318834"/>
                    </a:ext>
                  </a:extLst>
                </a:gridCol>
              </a:tblGrid>
              <a:tr h="1549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XI-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Nacionalinis konkursas „Lietuvos istorijos žinovas“,  II turas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Timošenko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gimnazijų grupėje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2241208"/>
                  </a:ext>
                </a:extLst>
              </a:tr>
              <a:tr h="1368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13-oji  VDU Kauno istorijos olimpiada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2025-04-29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Tilinga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Timošenko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Padėka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750130"/>
                  </a:ext>
                </a:extLst>
              </a:tr>
              <a:tr h="185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mokinių trumpametražių filmų festivalis „Laisvas kinas 2025“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2025-04-30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Lily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Monkevičius, 4F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Herkus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Belopetravičius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Vytautas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Ilonis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4F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dokumentinių filmų kategorijoje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7750836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5D2068F4-20D7-50B4-3050-0DF87C23B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935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B506C9A-AFBA-E48D-1B77-1C43EF15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LAIMOS MOTIEJŪNIENĖS,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DORINIO UGDYMO (etikos)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F7D7872B-9DA7-D3EF-FD88-930E217D3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873816"/>
              </p:ext>
            </p:extLst>
          </p:nvPr>
        </p:nvGraphicFramePr>
        <p:xfrm>
          <a:off x="838200" y="1119373"/>
          <a:ext cx="9756289" cy="40146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xmlns="" val="1150391598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xmlns="" val="161752782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xmlns="" val="1584710129"/>
                    </a:ext>
                  </a:extLst>
                </a:gridCol>
                <a:gridCol w="1650514">
                  <a:extLst>
                    <a:ext uri="{9D8B030D-6E8A-4147-A177-3AD203B41FA5}">
                      <a16:colId xmlns:a16="http://schemas.microsoft.com/office/drawing/2014/main" xmlns="" val="2460567250"/>
                    </a:ext>
                  </a:extLst>
                </a:gridCol>
              </a:tblGrid>
              <a:tr h="4014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Respublikinė XXVIII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filosofijos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Jasaitytė, 4H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laipsnio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025833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F3D61E68-EF26-14B1-9E39-061ABA9F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214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1ED983-1EB0-1509-92DE-96C93C9F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VITOS SESARTĖS,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GEOGRAFIJOS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9CBE868E-2FED-1052-C94C-7D075EB2E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37997"/>
              </p:ext>
            </p:extLst>
          </p:nvPr>
        </p:nvGraphicFramePr>
        <p:xfrm>
          <a:off x="838200" y="1119372"/>
          <a:ext cx="9756290" cy="43289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95725">
                  <a:extLst>
                    <a:ext uri="{9D8B030D-6E8A-4147-A177-3AD203B41FA5}">
                      <a16:colId xmlns:a16="http://schemas.microsoft.com/office/drawing/2014/main" xmlns="" val="1685247719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362596515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474939112"/>
                    </a:ext>
                  </a:extLst>
                </a:gridCol>
                <a:gridCol w="1783865">
                  <a:extLst>
                    <a:ext uri="{9D8B030D-6E8A-4147-A177-3AD203B41FA5}">
                      <a16:colId xmlns:a16="http://schemas.microsoft.com/office/drawing/2014/main" xmlns="" val="2897370220"/>
                    </a:ext>
                  </a:extLst>
                </a:gridCol>
              </a:tblGrid>
              <a:tr h="25882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Respublikinė geografijos olimpiada „Mano gaublys”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2025-02-27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Kudarauskaitė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5512162"/>
                  </a:ext>
                </a:extLst>
              </a:tr>
              <a:tr h="17406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Timošenko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padėkos raštas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32641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FAAFE2BA-4BFC-4219-4491-DA26EFB1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892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5E45193-4E1D-64C0-2EE5-2D2E2133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MARIAUS VAINAUSKO,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EKONOMIKOS MOKYTOJO,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7CC01B32-ABDC-E47C-C4BC-2651D4592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830276"/>
              </p:ext>
            </p:extLst>
          </p:nvPr>
        </p:nvGraphicFramePr>
        <p:xfrm>
          <a:off x="838201" y="1119374"/>
          <a:ext cx="9756290" cy="50242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52849">
                  <a:extLst>
                    <a:ext uri="{9D8B030D-6E8A-4147-A177-3AD203B41FA5}">
                      <a16:colId xmlns:a16="http://schemas.microsoft.com/office/drawing/2014/main" xmlns="" val="1441409813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57499086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xmlns="" val="251017009"/>
                    </a:ext>
                  </a:extLst>
                </a:gridCol>
                <a:gridCol w="1831491">
                  <a:extLst>
                    <a:ext uri="{9D8B030D-6E8A-4147-A177-3AD203B41FA5}">
                      <a16:colId xmlns:a16="http://schemas.microsoft.com/office/drawing/2014/main" xmlns="" val="642404467"/>
                    </a:ext>
                  </a:extLst>
                </a:gridCol>
              </a:tblGrid>
              <a:tr h="1378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Respublikinė viktorina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„Mokesčiai sugrįžta kiekvienam“, finalinis etapas Palangoje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Strazdauskis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Bondarevaitė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Garbauskaitė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Žižytė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vieta,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padėkos raštai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5888771"/>
                  </a:ext>
                </a:extLst>
              </a:tr>
              <a:tr h="460433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Ekonomikos ir verslo olimpiada, regioninis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2025-02-12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4192998"/>
                  </a:ext>
                </a:extLst>
              </a:tr>
              <a:tr h="4246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Strazdauskis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201180"/>
                  </a:ext>
                </a:extLst>
              </a:tr>
              <a:tr h="4034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Palšytė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(liko už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dešimtuko)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214428"/>
                  </a:ext>
                </a:extLst>
              </a:tr>
              <a:tr h="5138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Kepalas, 2D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1927345"/>
                  </a:ext>
                </a:extLst>
              </a:tr>
              <a:tr h="102674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Ekonomikos ir verslo olimpiada, respublikinis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2025-06-03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Linas Steponavičius,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vieta, diplomas, 50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knygyno čekis, medalis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858644"/>
                  </a:ext>
                </a:extLst>
              </a:tr>
              <a:tr h="8166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Strazdauskis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 (vieta neskelbiama)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6" marR="518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0163045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3278F0BB-40C1-5E26-E449-D4F9E794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778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CFB035A-7426-A873-C26A-F83A2261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NERINGOS ZAVECKIENĖS,</a:t>
            </a:r>
            <a:b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DORINIO UGDYMO (etikos) ME, RUOŠTI MOKINIAI:</a:t>
            </a:r>
            <a:endParaRPr lang="en-GB" sz="20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xmlns="" id="{2A6DE2A8-7A2B-BF4F-7BC6-B3FFFD54E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305751"/>
              </p:ext>
            </p:extLst>
          </p:nvPr>
        </p:nvGraphicFramePr>
        <p:xfrm>
          <a:off x="838200" y="1119372"/>
          <a:ext cx="9756291" cy="53735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62425">
                  <a:extLst>
                    <a:ext uri="{9D8B030D-6E8A-4147-A177-3AD203B41FA5}">
                      <a16:colId xmlns:a16="http://schemas.microsoft.com/office/drawing/2014/main" xmlns="" val="2565686063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21725105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203896963"/>
                    </a:ext>
                  </a:extLst>
                </a:gridCol>
                <a:gridCol w="1507641">
                  <a:extLst>
                    <a:ext uri="{9D8B030D-6E8A-4147-A177-3AD203B41FA5}">
                      <a16:colId xmlns:a16="http://schemas.microsoft.com/office/drawing/2014/main" xmlns="" val="996323410"/>
                    </a:ext>
                  </a:extLst>
                </a:gridCol>
              </a:tblGrid>
              <a:tr h="118163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Respublikinė XXVIII filosofijos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Sadovskytė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Šarlotė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Kurlavičiūtė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4H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turo dalyvės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8244711"/>
                  </a:ext>
                </a:extLst>
              </a:tr>
              <a:tr h="9220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Eitviltė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Bernardas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Šlėgus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8499281"/>
                  </a:ext>
                </a:extLst>
              </a:tr>
              <a:tr h="1466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bendrojo ugdymo mokyklų 9-11 klasių mokinių debatai „Ar dirbtinis intelektas kelia daugiau grėsmių negu naudos?”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Duonelaitytė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Mazuras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Juozas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Prakapavičius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7006631"/>
                  </a:ext>
                </a:extLst>
              </a:tr>
              <a:tr h="18035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Respublikinė mokslinė - praktinė filosofijos konferencija „Laisvės ir gyvenimo prasmės iššūkiai XXI amžiuje”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2025-05-28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Eitviltė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Kliuzaitė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1665505"/>
                  </a:ext>
                </a:extLst>
              </a:tr>
            </a:tbl>
          </a:graphicData>
        </a:graphic>
      </p:graphicFrame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7E2AFDA2-CBDF-FD18-7C84-37337F8F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330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-66675" y="870229"/>
            <a:ext cx="11907296" cy="671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GIMNAZIJA DIDŽIUOJASI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SOCIALINIŲ MOKSLŲ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MOKYTOJAIS IR JŲ MOKINIAIS!  </a:t>
            </a:r>
            <a:endParaRPr lang="lt-LT" sz="5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JŪS – KAUNO „SAULĖS“ GIMNAZIJOS ŠLOVĖ IR GARBĖ! 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787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-85725" y="27846"/>
            <a:ext cx="12211050" cy="7286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itin aukštus rezultatus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konkursuose, olimpiadose, projektuose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PAVARDĖS ĮRAŠOMOS Į GIMNAZIJOS </a:t>
            </a:r>
            <a:r>
              <a:rPr lang="lt-LT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GARBĖS KNYGĄ </a:t>
            </a:r>
            <a:r>
              <a:rPr lang="lt-L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ir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5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SOCIALINIŲ MOKSLŲ LAUREATAIS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skelbiami</a:t>
            </a:r>
            <a:r>
              <a:rPr lang="lt-LT" sz="32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... </a:t>
            </a:r>
            <a:endParaRPr lang="lt-LT" sz="32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266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400730"/>
            <a:ext cx="10515600" cy="2543175"/>
          </a:xfrm>
          <a:solidFill>
            <a:schemeClr val="bg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„Mokslo šlovės galerijos“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2025 m. </a:t>
            </a:r>
            <a:br>
              <a:rPr lang="lt-LT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5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SOCIALINIŲ MOKSLŲ LAUREATAI</a:t>
            </a:r>
            <a:endParaRPr lang="lt-LT" sz="35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3213255"/>
            <a:ext cx="10515600" cy="2963708"/>
          </a:xfrm>
        </p:spPr>
        <p:txBody>
          <a:bodyPr/>
          <a:lstStyle/>
          <a:p>
            <a:pPr marL="0" indent="0" algn="ctr">
              <a:buNone/>
            </a:pP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Justas </a:t>
            </a:r>
            <a:r>
              <a:rPr lang="lt-LT" sz="4000" b="1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Strazdauskis</a:t>
            </a:r>
            <a:r>
              <a:rPr lang="lt-LT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3G klasės mokinys </a:t>
            </a:r>
          </a:p>
          <a:p>
            <a:pPr marL="0" indent="0" algn="ctr">
              <a:buNone/>
            </a:pPr>
            <a:endParaRPr lang="lt-LT" i="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lt-LT" sz="40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Marius Vainauskas</a:t>
            </a:r>
            <a:r>
              <a:rPr lang="lt-LT" dirty="0">
                <a:latin typeface="Bookman Old Style" panose="020506040505050202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lt-LT" i="1" dirty="0">
                <a:latin typeface="Bookman Old Style" panose="02050604050505020204" pitchFamily="18" charset="0"/>
              </a:rPr>
              <a:t>ekonomikos mokytojas  </a:t>
            </a:r>
          </a:p>
          <a:p>
            <a:pPr marL="0" indent="0" algn="ctr">
              <a:buNone/>
            </a:pPr>
            <a:endParaRPr lang="lt-LT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87" y="670080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5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60493192-1016-E1A7-D51B-D08C91D2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3652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IEVOS ILICKIENĖS,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MOKYTOJOS,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7A870BA0-9B57-D776-BDBE-7E710FB39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50666"/>
              </p:ext>
            </p:extLst>
          </p:nvPr>
        </p:nvGraphicFramePr>
        <p:xfrm>
          <a:off x="881743" y="977900"/>
          <a:ext cx="10088523" cy="60978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6">
                  <a:extLst>
                    <a:ext uri="{9D8B030D-6E8A-4147-A177-3AD203B41FA5}">
                      <a16:colId xmlns:a16="http://schemas.microsoft.com/office/drawing/2014/main" xmlns="" val="3357591538"/>
                    </a:ext>
                  </a:extLst>
                </a:gridCol>
                <a:gridCol w="1415142">
                  <a:extLst>
                    <a:ext uri="{9D8B030D-6E8A-4147-A177-3AD203B41FA5}">
                      <a16:colId xmlns:a16="http://schemas.microsoft.com/office/drawing/2014/main" xmlns="" val="311699021"/>
                    </a:ext>
                  </a:extLst>
                </a:gridCol>
                <a:gridCol w="2677886">
                  <a:extLst>
                    <a:ext uri="{9D8B030D-6E8A-4147-A177-3AD203B41FA5}">
                      <a16:colId xmlns:a16="http://schemas.microsoft.com/office/drawing/2014/main" xmlns="" val="2938744057"/>
                    </a:ext>
                  </a:extLst>
                </a:gridCol>
                <a:gridCol w="1260209">
                  <a:extLst>
                    <a:ext uri="{9D8B030D-6E8A-4147-A177-3AD203B41FA5}">
                      <a16:colId xmlns:a16="http://schemas.microsoft.com/office/drawing/2014/main" xmlns="" val="1383702524"/>
                    </a:ext>
                  </a:extLst>
                </a:gridCol>
              </a:tblGrid>
              <a:tr h="8894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Konkursas MMM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Druskis,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Erika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Matulionytė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469985"/>
                  </a:ext>
                </a:extLst>
              </a:tr>
              <a:tr h="8894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matematikos konkursas „KENGŪRA 2025“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Druskis,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599451"/>
                  </a:ext>
                </a:extLst>
              </a:tr>
              <a:tr h="68680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mokyklų 9-12 kl. mokinių olimpiada (I etapas)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Daumantas Baltakis, 4G</a:t>
                      </a:r>
                    </a:p>
                  </a:txBody>
                  <a:tcPr marL="33052" marR="3305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9666179"/>
                  </a:ext>
                </a:extLst>
              </a:tr>
              <a:tr h="22793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Drusk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Brazinskas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Jakelis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Šarlotė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Kurlavičiūtė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Tautvydas Venckus, 4H</a:t>
                      </a:r>
                    </a:p>
                  </a:txBody>
                  <a:tcPr marL="33052" marR="3305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1946630"/>
                  </a:ext>
                </a:extLst>
              </a:tr>
              <a:tr h="1352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73-osios Lietuvos I-IV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.(9-12) klasių  mokinių matematikos olimpiados savivaldybės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2025-01-15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Daumantas Baltakis,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4041264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DCBBBF65-6C57-9AB7-D7FF-CA671B480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144" y="223652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842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" y="432079"/>
            <a:ext cx="11907296" cy="67122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KANDIDATAI Į </a:t>
            </a:r>
            <a:b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50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LIETUVIŲ FILOLOGIJOS LAUREATUS</a:t>
            </a:r>
            <a:endParaRPr lang="lt-LT" sz="5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3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Už dalyvavimą ir aukštus rezultatus</a:t>
            </a:r>
            <a:b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LIETUVIŲ FILOLOGIJOS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konkursuose, olimpiadose, projektuose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t-LT" sz="40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REIŠKIAMA PADĖKA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t-L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ŠIEMS MOKINIAMS IR JUOS RUOŠUSIEMS MOKYTOJAMS</a:t>
            </a:r>
            <a:endParaRPr lang="lt-L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87" y="265971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963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9009F23-CF03-919B-BF65-11B55B8F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DALIOS GASIŪNIENĖS,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LIETUVIŲ K.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054C499F-605D-ADDD-89F2-C82B6BDA8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018262"/>
              </p:ext>
            </p:extLst>
          </p:nvPr>
        </p:nvGraphicFramePr>
        <p:xfrm>
          <a:off x="838201" y="1119373"/>
          <a:ext cx="9756289" cy="54814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53542">
                  <a:extLst>
                    <a:ext uri="{9D8B030D-6E8A-4147-A177-3AD203B41FA5}">
                      <a16:colId xmlns:a16="http://schemas.microsoft.com/office/drawing/2014/main" xmlns="" val="2958494214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xmlns="" val="2992391000"/>
                    </a:ext>
                  </a:extLst>
                </a:gridCol>
                <a:gridCol w="2764971">
                  <a:extLst>
                    <a:ext uri="{9D8B030D-6E8A-4147-A177-3AD203B41FA5}">
                      <a16:colId xmlns:a16="http://schemas.microsoft.com/office/drawing/2014/main" xmlns="" val="570869778"/>
                    </a:ext>
                  </a:extLst>
                </a:gridCol>
                <a:gridCol w="1646433">
                  <a:extLst>
                    <a:ext uri="{9D8B030D-6E8A-4147-A177-3AD203B41FA5}">
                      <a16:colId xmlns:a16="http://schemas.microsoft.com/office/drawing/2014/main" xmlns="" val="3030475861"/>
                    </a:ext>
                  </a:extLst>
                </a:gridCol>
              </a:tblGrid>
              <a:tr h="5481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Projekto „Ten, kur mano namai” kultūrinio orientavimosi konkursas „Miesto paveikslas -  universitetinis Kaunas”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Gajauskaitė,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Jačėnaitė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Kolojanskaitė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Kudarauskaitė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Lukas Lukošiūnas,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Ūla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Milašiūtė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Arnoldas Šileika,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Tomas Valatkevičius,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Edvardas Vitkus, 1A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Išganaitis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Kniūkštaitė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Gustas Majauskas,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Mieliauskaitė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Dominykas Pocius,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Pockeviča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Račkaitis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Uosis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Tunkevičius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Algirdas Vaicekauskas, 4B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414118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CFEADF99-7186-0AF4-7DD0-94560390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852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4DA4D0D-F086-AFC0-B94A-075B294A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DALIOS GASIŪNIENĖS,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LIETUVIŲ K. MM,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D500D4AB-1857-B631-CB87-43EF13459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661398"/>
              </p:ext>
            </p:extLst>
          </p:nvPr>
        </p:nvGraphicFramePr>
        <p:xfrm>
          <a:off x="838200" y="1119373"/>
          <a:ext cx="9756290" cy="55508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27714">
                  <a:extLst>
                    <a:ext uri="{9D8B030D-6E8A-4147-A177-3AD203B41FA5}">
                      <a16:colId xmlns:a16="http://schemas.microsoft.com/office/drawing/2014/main" xmlns="" val="35408730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598918034"/>
                    </a:ext>
                  </a:extLst>
                </a:gridCol>
                <a:gridCol w="2645229">
                  <a:extLst>
                    <a:ext uri="{9D8B030D-6E8A-4147-A177-3AD203B41FA5}">
                      <a16:colId xmlns:a16="http://schemas.microsoft.com/office/drawing/2014/main" xmlns="" val="1301826560"/>
                    </a:ext>
                  </a:extLst>
                </a:gridCol>
                <a:gridCol w="1559347">
                  <a:extLst>
                    <a:ext uri="{9D8B030D-6E8A-4147-A177-3AD203B41FA5}">
                      <a16:colId xmlns:a16="http://schemas.microsoft.com/office/drawing/2014/main" xmlns="" val="3636165548"/>
                    </a:ext>
                  </a:extLst>
                </a:gridCol>
              </a:tblGrid>
              <a:tr h="1072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Tarptautinė konferencija - edukacinė pamoka „Globaliame pasaulyje kalbėti savo balsu”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2025-04-02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Zabotkaitė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2950314"/>
                  </a:ext>
                </a:extLst>
              </a:tr>
              <a:tr h="1613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rajono savivaldybės viešosios bibliotekos organizuotas dailyraščio konkursas „Aš tau linkiu, kad būtų ta akimirka”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2025-04-01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Budreikaitė,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1784"/>
                  </a:ext>
                </a:extLst>
              </a:tr>
              <a:tr h="1072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bendrojo ugdymo mokyklų 5–12 klasių mokinių ir mokytojų dailyraščio konkursas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2025-05-06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Budreikaitė,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„Auksinės plunksnos"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nominantė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0415063"/>
                  </a:ext>
                </a:extLst>
              </a:tr>
              <a:tr h="1793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Tarptautinio projekto lietuvių autorių kūrinių maratonas „Per pasaulį keliauja žmogus”, skirtas poetui B. Brazdžioniui ir Šeimos dienai paminėti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Trainys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6" marR="511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333047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0008CBB7-C6C1-537A-F233-F0585C223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797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8FD2BCC-D4A6-450C-7938-1DB6DB42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DALIOS JUODENIENĖS,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LIETUVIŲ K.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8C9CBA69-5C93-A59D-E9BE-A342A40A0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967801"/>
              </p:ext>
            </p:extLst>
          </p:nvPr>
        </p:nvGraphicFramePr>
        <p:xfrm>
          <a:off x="838200" y="1119373"/>
          <a:ext cx="9756290" cy="54773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80687429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458349435"/>
                    </a:ext>
                  </a:extLst>
                </a:gridCol>
                <a:gridCol w="2318657">
                  <a:extLst>
                    <a:ext uri="{9D8B030D-6E8A-4147-A177-3AD203B41FA5}">
                      <a16:colId xmlns:a16="http://schemas.microsoft.com/office/drawing/2014/main" xmlns="" val="3191802443"/>
                    </a:ext>
                  </a:extLst>
                </a:gridCol>
                <a:gridCol w="1875033">
                  <a:extLst>
                    <a:ext uri="{9D8B030D-6E8A-4147-A177-3AD203B41FA5}">
                      <a16:colId xmlns:a16="http://schemas.microsoft.com/office/drawing/2014/main" xmlns="" val="3994132240"/>
                    </a:ext>
                  </a:extLst>
                </a:gridCol>
              </a:tblGrid>
              <a:tr h="9704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mokinių meninio skaitymo konkurso Kauno savivaldybės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Viola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Dočkutė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607802"/>
                  </a:ext>
                </a:extLst>
              </a:tr>
              <a:tr h="1216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kūrybinis konkursas „Mūsų kalbinis kultūrinis kraštovaizdis”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962017"/>
                  </a:ext>
                </a:extLst>
              </a:tr>
              <a:tr h="17099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Lietuvių kalbos ir literatūros olimpiada Lietuvos ir užsienio lietuviškų mokyklų 9-12 (I-IV gimn.) klasių savivaldybės etapas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Gabinaitytė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respublikinės olimpiados dalyvė, patekusi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į dešimtuką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958722"/>
                  </a:ext>
                </a:extLst>
              </a:tr>
              <a:tr h="1579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bendrojo ugdymo mokyklų 5-12 klasių mokinių ir mokytojų dailyraščio (lietuvių kalba) konkursas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2025-05-06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Mikuličiūtė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(laukiami rezultatai)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2720272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59BB3794-2833-3A5E-AED7-A96A9E598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225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7033E10-BF1D-4EBF-0F47-E91CF272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DALIOS JUODENIENĖS,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LIETUVIŲ K. ME,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8633422C-9676-8E81-D855-9783D4E1B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5374"/>
              </p:ext>
            </p:extLst>
          </p:nvPr>
        </p:nvGraphicFramePr>
        <p:xfrm>
          <a:off x="838200" y="1119373"/>
          <a:ext cx="9756291" cy="56593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99114">
                  <a:extLst>
                    <a:ext uri="{9D8B030D-6E8A-4147-A177-3AD203B41FA5}">
                      <a16:colId xmlns:a16="http://schemas.microsoft.com/office/drawing/2014/main" xmlns="" val="37817085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475773000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xmlns="" val="3262917462"/>
                    </a:ext>
                  </a:extLst>
                </a:gridCol>
                <a:gridCol w="1864148">
                  <a:extLst>
                    <a:ext uri="{9D8B030D-6E8A-4147-A177-3AD203B41FA5}">
                      <a16:colId xmlns:a16="http://schemas.microsoft.com/office/drawing/2014/main" xmlns="" val="2664311120"/>
                    </a:ext>
                  </a:extLst>
                </a:gridCol>
              </a:tblGrid>
              <a:tr h="83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Tarptautinio 5-12 klasių mokinių meninės kūrybos konkursas „M. K. Čiurlionio pasaulis ir Lietuva”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Sadovskytė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Paulauskaitė,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167585"/>
                  </a:ext>
                </a:extLst>
              </a:tr>
              <a:tr h="1672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Jonavos rajono savivaldybės Grigorijaus Kanovičiaus viešosios bibliotekos respublikinis kūrybinis rašymo konkursas, skirtas lietuvių kalbos dienoms, „Kibirkštys”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Paulauskaitė,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3324497"/>
                  </a:ext>
                </a:extLst>
              </a:tr>
              <a:tr h="1252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Prienų rajono savivaldybės, šalies jaunųjų kalbininkų konkursas, skirtas kalbininkams Jonui Kazlauskui ir Antanui Lyberiui atminti.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Paulauskaitė,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7179693"/>
                  </a:ext>
                </a:extLst>
              </a:tr>
              <a:tr h="1812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Kauno „Saulės” gimnazijos konkursas „Daina iš gyvenimo tiesių eilių” pagal projektą „Kilni dvasia”, skirtą Elenos Spirgevičiūtės 100-osioms gimimo ir 80-osioms mirties metinėms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Paulauskaitė,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Laureatė,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skaičiusi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 kūrybą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3" marR="396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27060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6BE4CB69-015B-FB57-B133-2004DF340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172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76F8843-ADB8-30A9-2E61-76484016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DALIOS JUODENIENĖS,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LIETUVIŲ K. ME,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7ED09D62-0514-568E-D0D0-6A64E93BD8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346463"/>
              </p:ext>
            </p:extLst>
          </p:nvPr>
        </p:nvGraphicFramePr>
        <p:xfrm>
          <a:off x="838201" y="1119373"/>
          <a:ext cx="9756288" cy="52836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78085">
                  <a:extLst>
                    <a:ext uri="{9D8B030D-6E8A-4147-A177-3AD203B41FA5}">
                      <a16:colId xmlns:a16="http://schemas.microsoft.com/office/drawing/2014/main" xmlns="" val="361292365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356952522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338465591"/>
                    </a:ext>
                  </a:extLst>
                </a:gridCol>
                <a:gridCol w="1515803">
                  <a:extLst>
                    <a:ext uri="{9D8B030D-6E8A-4147-A177-3AD203B41FA5}">
                      <a16:colId xmlns:a16="http://schemas.microsoft.com/office/drawing/2014/main" xmlns="" val="2887390681"/>
                    </a:ext>
                  </a:extLst>
                </a:gridCol>
              </a:tblGrid>
              <a:tr h="11996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konkursas „Lietuvos kovų už laisvę ir netekčių istoriją”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Paulauskaitė,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4809144"/>
                  </a:ext>
                </a:extLst>
              </a:tr>
              <a:tr h="1927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Alytaus apskrities lietuviškos novelės pradininko ir literatūros klasiko Jono Biliūno vardo geros novelės konkursas „Laimės žiburys”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Paulauskaitė,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875468"/>
                  </a:ext>
                </a:extLst>
              </a:tr>
              <a:tr h="1442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Panevėžio Minties gimnazijos rašinių konkursas „Gyvybė - dovana, branginkime ją”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Paulauskaitė,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1995142"/>
                  </a:ext>
                </a:extLst>
              </a:tr>
              <a:tr h="714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jaunųjų filologų konkursas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Milda Paulauskaitė, 4E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945284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17B985B1-60B9-EBAB-3829-E2A23E5E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494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3036C38-E777-8E43-B17D-EB1066AA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AUDRONĖS KONDROTIENĖS,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LIETUVIŲ K.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xmlns="" id="{80C98831-77A7-9E16-5BF8-81AD9EC34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495417"/>
              </p:ext>
            </p:extLst>
          </p:nvPr>
        </p:nvGraphicFramePr>
        <p:xfrm>
          <a:off x="838200" y="1119374"/>
          <a:ext cx="9756290" cy="56546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61657">
                  <a:extLst>
                    <a:ext uri="{9D8B030D-6E8A-4147-A177-3AD203B41FA5}">
                      <a16:colId xmlns:a16="http://schemas.microsoft.com/office/drawing/2014/main" xmlns="" val="2926100028"/>
                    </a:ext>
                  </a:extLst>
                </a:gridCol>
                <a:gridCol w="1643743">
                  <a:extLst>
                    <a:ext uri="{9D8B030D-6E8A-4147-A177-3AD203B41FA5}">
                      <a16:colId xmlns:a16="http://schemas.microsoft.com/office/drawing/2014/main" xmlns="" val="1460236442"/>
                    </a:ext>
                  </a:extLst>
                </a:gridCol>
                <a:gridCol w="2797629">
                  <a:extLst>
                    <a:ext uri="{9D8B030D-6E8A-4147-A177-3AD203B41FA5}">
                      <a16:colId xmlns:a16="http://schemas.microsoft.com/office/drawing/2014/main" xmlns="" val="2421580856"/>
                    </a:ext>
                  </a:extLst>
                </a:gridCol>
                <a:gridCol w="1853261">
                  <a:extLst>
                    <a:ext uri="{9D8B030D-6E8A-4147-A177-3AD203B41FA5}">
                      <a16:colId xmlns:a16="http://schemas.microsoft.com/office/drawing/2014/main" xmlns="" val="2953724356"/>
                    </a:ext>
                  </a:extLst>
                </a:gridCol>
              </a:tblGrid>
              <a:tr h="1990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162-ųjų poeto, kunigo Jono Mačiulio - Maironio gimimo metinių minėjimas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4" marR="389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4" marR="3890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Martinaitis,1G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Gabrielė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Grabauskaitė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Meilutytė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Simona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Soboleva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Urbelionytė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Gytė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Zumaraitė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Želvytė, 2E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4" marR="389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(paruošė programą)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4" marR="389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194474"/>
                  </a:ext>
                </a:extLst>
              </a:tr>
              <a:tr h="83993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Projekto „Ten, kur mano namai” kultūrinio orientavimosi konkursas „Miesto paveikslas - universitetinis Kaunas”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4" marR="389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2024-10-22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4" marR="3890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Benediktas Lukošius, 1B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Stanevičius, 1B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Vincas Zigmantas, 1B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4" marR="389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4" marR="389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082476"/>
                  </a:ext>
                </a:extLst>
              </a:tr>
              <a:tr h="2723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Paula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Babiliūtė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Kučinskaitė, 1B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Kundrotaitė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Smiltė Lankaitė, 1G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Emilis Lukoševičius, 1G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Amanda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Petkevičiūtė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1G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Joris Pumputis, 1G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Gabija Stankevičiūtė, 1G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</a:t>
                      </a:r>
                      <a:r>
                        <a:rPr lang="lt-LT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Štuikys</a:t>
                      </a:r>
                      <a:r>
                        <a:rPr lang="lt-LT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1G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4" marR="389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04" marR="3890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6065667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0F38D6B1-D9A1-2BF7-5D98-355B40E67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295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2B7EA58-F251-B3E1-26D2-F9A98FE7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AUDRONĖS KONDROTIENĖS,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LIETUVIŲ K. ME, RUOŠTI MOKINIAI:</a:t>
            </a:r>
            <a:endParaRPr lang="en-GB" sz="2400" dirty="0"/>
          </a:p>
        </p:txBody>
      </p:sp>
      <p:graphicFrame>
        <p:nvGraphicFramePr>
          <p:cNvPr id="7" name="Turinio vietos rezervavimo ženklas 6">
            <a:extLst>
              <a:ext uri="{FF2B5EF4-FFF2-40B4-BE49-F238E27FC236}">
                <a16:creationId xmlns:a16="http://schemas.microsoft.com/office/drawing/2014/main" xmlns="" id="{7E19CEDC-C5F9-7F3F-9B60-F775FDB38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042779"/>
              </p:ext>
            </p:extLst>
          </p:nvPr>
        </p:nvGraphicFramePr>
        <p:xfrm>
          <a:off x="838200" y="1119373"/>
          <a:ext cx="9756289" cy="56199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72543">
                  <a:extLst>
                    <a:ext uri="{9D8B030D-6E8A-4147-A177-3AD203B41FA5}">
                      <a16:colId xmlns:a16="http://schemas.microsoft.com/office/drawing/2014/main" xmlns="" val="1681986008"/>
                    </a:ext>
                  </a:extLst>
                </a:gridCol>
                <a:gridCol w="1513114">
                  <a:extLst>
                    <a:ext uri="{9D8B030D-6E8A-4147-A177-3AD203B41FA5}">
                      <a16:colId xmlns:a16="http://schemas.microsoft.com/office/drawing/2014/main" xmlns="" val="279230741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3275186453"/>
                    </a:ext>
                  </a:extLst>
                </a:gridCol>
                <a:gridCol w="1875032">
                  <a:extLst>
                    <a:ext uri="{9D8B030D-6E8A-4147-A177-3AD203B41FA5}">
                      <a16:colId xmlns:a16="http://schemas.microsoft.com/office/drawing/2014/main" xmlns="" val="1256565873"/>
                    </a:ext>
                  </a:extLst>
                </a:gridCol>
              </a:tblGrid>
              <a:tr h="1569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Nacionalinis 9 – 10 klasių mokinių konkursas „Kelionė laiku: praeitis priklauso ateičiai“ Vilniuje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2" marR="4002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2024-11-13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2" marR="400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Mazuras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Juozas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John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Prakapavičius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Kipras Sakalauskas,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Šerpenskaitė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Urbelionytė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2" marR="4002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2" marR="4002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6193706"/>
                  </a:ext>
                </a:extLst>
              </a:tr>
              <a:tr h="1608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„Saulės“ gimnazijos konkursas „Daina iš gyvenimo tiesių eilių“ pagal projektą „Kilni dvasia“, skirtą Elenos Spirgevičiūtės 100-osioms gimimo ir 80-osioms mirties metinėms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2" marR="4002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2" marR="400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Čepurnaitė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Rūta Gudelytė,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Regimantas Jukna,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Jurgelevičiūtė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Motiejaitis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Skaiva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Kastijus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Valenta,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Želvytė,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2" marR="4002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Laureatai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(darbai atrinkti parodai „Nepalenkiamoji Elena Spirgevičiūtė“)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2" marR="4002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8326053"/>
                  </a:ext>
                </a:extLst>
              </a:tr>
              <a:tr h="1382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Tarptautinė bendrojo ugdymo mokyklų 9-12 (I-IV) klasių moksleivių ir mokytojų konferencija „Elenos Spirgevičiūtės istorija - kilnaus gyvenimo pavyzdys“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2" marR="4002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2" marR="400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Martynas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Sadrejevas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Mėta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Varnelytė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2" marR="4002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(skaitė pranešimus)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22" marR="4002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6035429"/>
                  </a:ext>
                </a:extLst>
              </a:tr>
            </a:tbl>
          </a:graphicData>
        </a:graphic>
      </p:graphicFrame>
      <p:pic>
        <p:nvPicPr>
          <p:cNvPr id="6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9F894DD8-5A43-1E0C-CFBA-B356240F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544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BA815DD-938C-1963-732F-CF9D88C9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AUDRONĖS KONDROTIENĖS,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LIETUVIŲ K. ME,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610FF8FE-297E-3B96-BBCD-2AE46EE56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023429"/>
              </p:ext>
            </p:extLst>
          </p:nvPr>
        </p:nvGraphicFramePr>
        <p:xfrm>
          <a:off x="838200" y="1119373"/>
          <a:ext cx="9756290" cy="57574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49020169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949098126"/>
                    </a:ext>
                  </a:extLst>
                </a:gridCol>
                <a:gridCol w="2552539">
                  <a:extLst>
                    <a:ext uri="{9D8B030D-6E8A-4147-A177-3AD203B41FA5}">
                      <a16:colId xmlns:a16="http://schemas.microsoft.com/office/drawing/2014/main" xmlns="" val="2568482128"/>
                    </a:ext>
                  </a:extLst>
                </a:gridCol>
                <a:gridCol w="2784151">
                  <a:extLst>
                    <a:ext uri="{9D8B030D-6E8A-4147-A177-3AD203B41FA5}">
                      <a16:colId xmlns:a16="http://schemas.microsoft.com/office/drawing/2014/main" xmlns="" val="3069385897"/>
                    </a:ext>
                  </a:extLst>
                </a:gridCol>
              </a:tblGrid>
              <a:tr h="1354173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projektas ,,Giminės medis 2024“, skirtas Baltijos kelio 35-mečiui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Žiedė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(darbas išspausdintas leidinyje „Bajorų metraštis”. Mokinių kūrybiniai darbai)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445712"/>
                  </a:ext>
                </a:extLst>
              </a:tr>
              <a:tr h="5045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Algirdas Kepenis,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5880563"/>
                  </a:ext>
                </a:extLst>
              </a:tr>
              <a:tr h="5045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Kundrotaitė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8848378"/>
                  </a:ext>
                </a:extLst>
              </a:tr>
              <a:tr h="13541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Staneika,1K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Laureatas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(darbas išspausdintas leidinyje „Bajorų metraštis”. Mokinių kūrybiniai darbai)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4831864"/>
                  </a:ext>
                </a:extLst>
              </a:tr>
              <a:tr h="5045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Mazuras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7911788"/>
                  </a:ext>
                </a:extLst>
              </a:tr>
              <a:tr h="320335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7-oji Lietuvos mokinių etninės kultūros olimpiada. Kauno miesto savivaldybės etapas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2024-12-06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Regimantas Jukna,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2945727"/>
                  </a:ext>
                </a:extLst>
              </a:tr>
              <a:tr h="3675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Staneika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6321974"/>
                  </a:ext>
                </a:extLst>
              </a:tr>
              <a:tr h="324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Mėta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3642585"/>
                  </a:ext>
                </a:extLst>
              </a:tr>
              <a:tr h="5045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Izabelė Baranauskaitė,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3740717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21E8074F-3C39-6153-D245-95779B24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560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F807C32-B55B-677B-C45B-09FDDC30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AUDRONĖS KONDROTIENĖS,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LIETUVIŲ K. ME,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FDDD3790-7141-1FAC-0762-79246EA73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969438"/>
              </p:ext>
            </p:extLst>
          </p:nvPr>
        </p:nvGraphicFramePr>
        <p:xfrm>
          <a:off x="838200" y="1119374"/>
          <a:ext cx="9756291" cy="56701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55571">
                  <a:extLst>
                    <a:ext uri="{9D8B030D-6E8A-4147-A177-3AD203B41FA5}">
                      <a16:colId xmlns:a16="http://schemas.microsoft.com/office/drawing/2014/main" xmlns="" val="1936101591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xmlns="" val="1538613850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xmlns="" val="3230610338"/>
                    </a:ext>
                  </a:extLst>
                </a:gridCol>
                <a:gridCol w="2060091">
                  <a:extLst>
                    <a:ext uri="{9D8B030D-6E8A-4147-A177-3AD203B41FA5}">
                      <a16:colId xmlns:a16="http://schemas.microsoft.com/office/drawing/2014/main" xmlns="" val="3461392962"/>
                    </a:ext>
                  </a:extLst>
                </a:gridCol>
              </a:tblGrid>
              <a:tr h="728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Respublikinio kūrybinio rašymo konkursas „Kibirkštys“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Čepurnaitė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2391117"/>
                  </a:ext>
                </a:extLst>
              </a:tr>
              <a:tr h="728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Lietuvių kalbos ir literatūros Kauno miesto etapo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Mėta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Varnelytė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9278230"/>
                  </a:ext>
                </a:extLst>
              </a:tr>
              <a:tr h="70105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Kūrybinis konkursas „Mūsų kalbinis kultūrinis kraštovaizdis“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2025-02-17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Staneika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241937"/>
                  </a:ext>
                </a:extLst>
              </a:tr>
              <a:tr h="8625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Regimantas Jukna,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Mugauskas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3294929"/>
                  </a:ext>
                </a:extLst>
              </a:tr>
              <a:tr h="27767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kūrybinis etnografinės kraštotyros vaikų ir mokinių konkursas „Jei prakalbėtų, daug pasakytų“, skirtas Lietuvos Nepriklausomybės atkūrimo dienai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Staneika, 1K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7441161"/>
                  </a:ext>
                </a:extLst>
              </a:tr>
              <a:tr h="16066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Mėta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Laureatė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(darbas išspausdintas leidinyje „Bajorų metraštis”. Mokinių kūrybiniai darbai)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907219"/>
                  </a:ext>
                </a:extLst>
              </a:tr>
              <a:tr h="6480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Žiedė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2" marR="570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160903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12C8253F-3C1F-939D-AEE3-0E6116C06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8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C0E30DF-56EC-C73D-8F5E-4F6909F3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IEVOS ILICKIENĖS,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MATEMATIKOS MOKYTOJOS, RUOŠTI MOKINIAI: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7B540A7F-45E1-7CE1-8F6F-59DC98966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67011"/>
              </p:ext>
            </p:extLst>
          </p:nvPr>
        </p:nvGraphicFramePr>
        <p:xfrm>
          <a:off x="891800" y="1119373"/>
          <a:ext cx="10088523" cy="23496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6">
                  <a:extLst>
                    <a:ext uri="{9D8B030D-6E8A-4147-A177-3AD203B41FA5}">
                      <a16:colId xmlns:a16="http://schemas.microsoft.com/office/drawing/2014/main" xmlns="" val="957444841"/>
                    </a:ext>
                  </a:extLst>
                </a:gridCol>
                <a:gridCol w="1415142">
                  <a:extLst>
                    <a:ext uri="{9D8B030D-6E8A-4147-A177-3AD203B41FA5}">
                      <a16:colId xmlns:a16="http://schemas.microsoft.com/office/drawing/2014/main" xmlns="" val="4274276848"/>
                    </a:ext>
                  </a:extLst>
                </a:gridCol>
                <a:gridCol w="2677886">
                  <a:extLst>
                    <a:ext uri="{9D8B030D-6E8A-4147-A177-3AD203B41FA5}">
                      <a16:colId xmlns:a16="http://schemas.microsoft.com/office/drawing/2014/main" xmlns="" val="4113035620"/>
                    </a:ext>
                  </a:extLst>
                </a:gridCol>
                <a:gridCol w="1260209">
                  <a:extLst>
                    <a:ext uri="{9D8B030D-6E8A-4147-A177-3AD203B41FA5}">
                      <a16:colId xmlns:a16="http://schemas.microsoft.com/office/drawing/2014/main" xmlns="" val="2042803501"/>
                    </a:ext>
                  </a:extLst>
                </a:gridCol>
              </a:tblGrid>
              <a:tr h="34155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Šalies Jaunųjų matematikų konkursas „Žiburys - populiarinkime matematiką”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Brazinskas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4G</a:t>
                      </a:r>
                    </a:p>
                  </a:txBody>
                  <a:tcPr marL="33052" marR="3305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8975382"/>
                  </a:ext>
                </a:extLst>
              </a:tr>
              <a:tr h="1417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Druskis, 3G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Daumantas Baltakis,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Jakelis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Šarlotė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Kurlavičiūtė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4G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endParaRPr lang="lt-LT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2" marR="3305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6243150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49771EF1-BE17-DA8C-23EA-50C124DD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145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xmlns="" id="{ABBCA19E-0FB8-05AF-04CA-EB119EE01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46324"/>
              </p:ext>
            </p:extLst>
          </p:nvPr>
        </p:nvGraphicFramePr>
        <p:xfrm>
          <a:off x="900038" y="3450377"/>
          <a:ext cx="10088523" cy="30636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57057">
                  <a:extLst>
                    <a:ext uri="{9D8B030D-6E8A-4147-A177-3AD203B41FA5}">
                      <a16:colId xmlns:a16="http://schemas.microsoft.com/office/drawing/2014/main" xmlns="" val="3889466573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xmlns="" val="3493190394"/>
                    </a:ext>
                  </a:extLst>
                </a:gridCol>
                <a:gridCol w="2623457">
                  <a:extLst>
                    <a:ext uri="{9D8B030D-6E8A-4147-A177-3AD203B41FA5}">
                      <a16:colId xmlns:a16="http://schemas.microsoft.com/office/drawing/2014/main" xmlns="" val="2639859406"/>
                    </a:ext>
                  </a:extLst>
                </a:gridCol>
                <a:gridCol w="1292866">
                  <a:extLst>
                    <a:ext uri="{9D8B030D-6E8A-4147-A177-3AD203B41FA5}">
                      <a16:colId xmlns:a16="http://schemas.microsoft.com/office/drawing/2014/main" xmlns="" val="2143410893"/>
                    </a:ext>
                  </a:extLst>
                </a:gridCol>
              </a:tblGrid>
              <a:tr h="3063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bendrojo ugdymo mokyklų I-IV gimnazijos (9-12) klasių vaikinų komandų matematikos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2024-12-13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Daumantas Baltakis, 4G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929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2479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C2A1F9A-D96B-FBD4-FF13-EED7F01D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62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AUDRONĖS KONDROTIENĖS,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LIETUVIŲ K. ME,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8294C99B-1F8B-479D-7D55-51BF44C16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666350"/>
              </p:ext>
            </p:extLst>
          </p:nvPr>
        </p:nvGraphicFramePr>
        <p:xfrm>
          <a:off x="838200" y="1144746"/>
          <a:ext cx="10515599" cy="57132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2415">
                  <a:extLst>
                    <a:ext uri="{9D8B030D-6E8A-4147-A177-3AD203B41FA5}">
                      <a16:colId xmlns:a16="http://schemas.microsoft.com/office/drawing/2014/main" xmlns="" val="1012667054"/>
                    </a:ext>
                  </a:extLst>
                </a:gridCol>
                <a:gridCol w="3075356">
                  <a:extLst>
                    <a:ext uri="{9D8B030D-6E8A-4147-A177-3AD203B41FA5}">
                      <a16:colId xmlns:a16="http://schemas.microsoft.com/office/drawing/2014/main" xmlns="" val="2978457769"/>
                    </a:ext>
                  </a:extLst>
                </a:gridCol>
                <a:gridCol w="2710543">
                  <a:extLst>
                    <a:ext uri="{9D8B030D-6E8A-4147-A177-3AD203B41FA5}">
                      <a16:colId xmlns:a16="http://schemas.microsoft.com/office/drawing/2014/main" xmlns="" val="1155163367"/>
                    </a:ext>
                  </a:extLst>
                </a:gridCol>
                <a:gridCol w="1687285">
                  <a:extLst>
                    <a:ext uri="{9D8B030D-6E8A-4147-A177-3AD203B41FA5}">
                      <a16:colId xmlns:a16="http://schemas.microsoft.com/office/drawing/2014/main" xmlns="" val="3383427639"/>
                    </a:ext>
                  </a:extLst>
                </a:gridCol>
              </a:tblGrid>
              <a:tr h="81692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5-12 klasių mokinių meninės kūrybos konkursas „ M. K. Čiurlionio pasaulis ir Lietuva“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60" marR="433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60" marR="4336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Jurgelevičiūtė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60" marR="4336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60" marR="433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4515287"/>
                  </a:ext>
                </a:extLst>
              </a:tr>
              <a:tr h="48963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Luknė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Kamandulytė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Austėja Kučinskaitė,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Norvaišaitė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Saulius Česonis,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Patricija Kačinskaitė, 1G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Amanda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Danas Šimkus,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Štuikys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Aurimas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Zelenskis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Jonas Žilinskas,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Kučiauskaitė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Adrija Macijauskaitė,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Rūta Gudelytė,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Mazuras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60" marR="4336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60" marR="4336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503833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94B33041-FFA8-4FB2-73AA-01EDCA24B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724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04706E4-3F33-1EBF-81C8-E8DDD439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AUDRONĖS KONDROTIENĖS,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LIETUVIŲ K. ME,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41E14987-E39A-EEE0-4EB3-97DFB5D5B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163822"/>
              </p:ext>
            </p:extLst>
          </p:nvPr>
        </p:nvGraphicFramePr>
        <p:xfrm>
          <a:off x="838200" y="1119374"/>
          <a:ext cx="9756289" cy="56718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46714">
                  <a:extLst>
                    <a:ext uri="{9D8B030D-6E8A-4147-A177-3AD203B41FA5}">
                      <a16:colId xmlns:a16="http://schemas.microsoft.com/office/drawing/2014/main" xmlns="" val="1853399090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xmlns="" val="3568570525"/>
                    </a:ext>
                  </a:extLst>
                </a:gridCol>
                <a:gridCol w="2754085">
                  <a:extLst>
                    <a:ext uri="{9D8B030D-6E8A-4147-A177-3AD203B41FA5}">
                      <a16:colId xmlns:a16="http://schemas.microsoft.com/office/drawing/2014/main" xmlns="" val="2392017034"/>
                    </a:ext>
                  </a:extLst>
                </a:gridCol>
                <a:gridCol w="1766175">
                  <a:extLst>
                    <a:ext uri="{9D8B030D-6E8A-4147-A177-3AD203B41FA5}">
                      <a16:colId xmlns:a16="http://schemas.microsoft.com/office/drawing/2014/main" xmlns="" val="519846995"/>
                    </a:ext>
                  </a:extLst>
                </a:gridCol>
              </a:tblGrid>
              <a:tr h="111128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jaunųjų kalbininkų konkursas, skirtas kalbininkams Jonui Kazlauskui ir Antanui Lyberiui atminti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2" marR="5822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2" marR="582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Žiedė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2" marR="5822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Padėka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už pagarbą kalbai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2" marR="5822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5553684"/>
                  </a:ext>
                </a:extLst>
              </a:tr>
              <a:tr h="4644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Mazuras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2" marR="5822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2" marR="5822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4855741"/>
                  </a:ext>
                </a:extLst>
              </a:tr>
              <a:tr h="121725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maironiečių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protų mūšis, skirtas M. K. Čiurlionio gimimo metinėms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2" marR="5822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2025-04-30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2" marR="582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Urbelionytė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Šerpenskaitė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Želvytė,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2" marR="5822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2" marR="5822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0298542"/>
                  </a:ext>
                </a:extLst>
              </a:tr>
              <a:tr h="14075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Jurgita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Azarevičiūtė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Kumpinaitė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Norvaišaitė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2" marR="5822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2" marR="5822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1194307"/>
                  </a:ext>
                </a:extLst>
              </a:tr>
              <a:tr h="14075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Mažvydas Daugėla,1B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Tautvydas Musulas,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Stanevičius, 1B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2" marR="5822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2" marR="5822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169056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CCFA73C8-1425-D61E-CB75-A9A463B2E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384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8537A23-767D-4080-1078-5020B397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AUDRONĖS KONDROTIENĖS,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LIETUVIŲ K. ME,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6ED8D568-1421-4C54-2D1D-34E0A7ACB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024186"/>
              </p:ext>
            </p:extLst>
          </p:nvPr>
        </p:nvGraphicFramePr>
        <p:xfrm>
          <a:off x="838200" y="1119372"/>
          <a:ext cx="9756290" cy="57386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5971">
                  <a:extLst>
                    <a:ext uri="{9D8B030D-6E8A-4147-A177-3AD203B41FA5}">
                      <a16:colId xmlns:a16="http://schemas.microsoft.com/office/drawing/2014/main" xmlns="" val="875476176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xmlns="" val="1525484346"/>
                    </a:ext>
                  </a:extLst>
                </a:gridCol>
                <a:gridCol w="2323293">
                  <a:extLst>
                    <a:ext uri="{9D8B030D-6E8A-4147-A177-3AD203B41FA5}">
                      <a16:colId xmlns:a16="http://schemas.microsoft.com/office/drawing/2014/main" xmlns="" val="1591899768"/>
                    </a:ext>
                  </a:extLst>
                </a:gridCol>
                <a:gridCol w="2828340">
                  <a:extLst>
                    <a:ext uri="{9D8B030D-6E8A-4147-A177-3AD203B41FA5}">
                      <a16:colId xmlns:a16="http://schemas.microsoft.com/office/drawing/2014/main" xmlns="" val="3805604411"/>
                    </a:ext>
                  </a:extLst>
                </a:gridCol>
              </a:tblGrid>
              <a:tr h="1243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 Lietuvos mokinių etninės kultūros olimpiados šalies etapas Molėtuose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82" marR="681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2025-05-02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82" marR="6818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Staneika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Regimantas Jukna,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82" marR="681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(rezultatai po 05-02)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82" marR="681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5464057"/>
                  </a:ext>
                </a:extLst>
              </a:tr>
              <a:tr h="1745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bendrojo ugdymo mokyklų 5-12 klasių mokinių ir mokytojų dailyraščio konkursas (lietuvių kalba 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82" marR="681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2025-05-06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82" marR="6818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Paulina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Janulytė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82" marR="681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(rezultatai po 05-06)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82" marR="681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476202"/>
                  </a:ext>
                </a:extLst>
              </a:tr>
              <a:tr h="27501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Borutaičių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poezijos konkursas „Sėk žodžius tauriausius“, skirtas K. Borutos 120-ųjų gimimo metų jubiliejui ir Garliavos Jonučių progimnazijos 50-mečiui  paminėti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82" marR="681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2025-05-14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82" marR="6818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Elija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Visockaitė,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82" marR="681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(rezultatai po 05-14)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82" marR="681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46289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0FDE6C85-4947-4934-3449-F8CCB1EDE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410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70F5017-2067-E04D-07FC-5954100A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AUDRONĖS KONDROTIENĖS,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 LIETUVIŲ K. ME,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A558F93C-21BB-228F-175D-D904B870D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888082"/>
              </p:ext>
            </p:extLst>
          </p:nvPr>
        </p:nvGraphicFramePr>
        <p:xfrm>
          <a:off x="838200" y="1128897"/>
          <a:ext cx="9756290" cy="53735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48743">
                  <a:extLst>
                    <a:ext uri="{9D8B030D-6E8A-4147-A177-3AD203B41FA5}">
                      <a16:colId xmlns:a16="http://schemas.microsoft.com/office/drawing/2014/main" xmlns="" val="240011797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383142531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566448609"/>
                    </a:ext>
                  </a:extLst>
                </a:gridCol>
                <a:gridCol w="2049204">
                  <a:extLst>
                    <a:ext uri="{9D8B030D-6E8A-4147-A177-3AD203B41FA5}">
                      <a16:colId xmlns:a16="http://schemas.microsoft.com/office/drawing/2014/main" xmlns="" val="1221617121"/>
                    </a:ext>
                  </a:extLst>
                </a:gridCol>
              </a:tblGrid>
              <a:tr h="3448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Tarptautinio projekto lietuvių autorių kūrinių maratonas „Per pasaulį keliauja žmogus”, skirtas poetui B. Brazdžioniui ir Šeimos dienai paminėti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Simona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Zavišė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Mugauskas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Staneika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Rūta Gudelytė,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 (laukiami rezultatai)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0788140"/>
                  </a:ext>
                </a:extLst>
              </a:tr>
              <a:tr h="1924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Jaunųjų mokslininkų konferencija „Iššūkis tyrėjams“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Staneika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Regimantas Jukna, 2E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(skaitė pranešimus, pagrįstus tiriamaisiais darbais)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0387983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FCB97787-3DCB-7236-3F2B-D0CE6A9D6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317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DFB309A-5F0E-D3A3-940A-795B4227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SOLVEIGOS LAUČIENĖS,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LIETUVIŲ K. ME,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7E65D892-0113-5353-E143-CD8DD7A08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353840"/>
              </p:ext>
            </p:extLst>
          </p:nvPr>
        </p:nvGraphicFramePr>
        <p:xfrm>
          <a:off x="838200" y="1119374"/>
          <a:ext cx="9756290" cy="64623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26229">
                  <a:extLst>
                    <a:ext uri="{9D8B030D-6E8A-4147-A177-3AD203B41FA5}">
                      <a16:colId xmlns:a16="http://schemas.microsoft.com/office/drawing/2014/main" xmlns="" val="12373203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942651606"/>
                    </a:ext>
                  </a:extLst>
                </a:gridCol>
                <a:gridCol w="3026228">
                  <a:extLst>
                    <a:ext uri="{9D8B030D-6E8A-4147-A177-3AD203B41FA5}">
                      <a16:colId xmlns:a16="http://schemas.microsoft.com/office/drawing/2014/main" xmlns="" val="1965342208"/>
                    </a:ext>
                  </a:extLst>
                </a:gridCol>
                <a:gridCol w="2027433">
                  <a:extLst>
                    <a:ext uri="{9D8B030D-6E8A-4147-A177-3AD203B41FA5}">
                      <a16:colId xmlns:a16="http://schemas.microsoft.com/office/drawing/2014/main" xmlns="" val="139265145"/>
                    </a:ext>
                  </a:extLst>
                </a:gridCol>
              </a:tblGrid>
              <a:tr h="5542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„Saulės“ gimnazijos konkursas „Daina iš gyvenimo tiesių eilių“ pagal projektą „Kilni dvasia“, skirtą Elenos Spirgevičiūtės 100-osioms gimimo ir 80-osioms mirties metinėms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2" marR="2181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2" marR="218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Tilija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Austėja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Adašiūnaitė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Eitviltė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Gabrielė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Kumetaitytė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Ervinas Pauparis,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Simonas Petruškevičius,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Liepa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Povilauskaitė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Jokūbas Ribokas,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Tadas Stankevičius,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Ignas Šermukšnis,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Luknė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Tankevičiūtė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Titas Vaitkevičius,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Arminas Vilkas,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Tauras Brazauskas,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Gerardas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Borkertas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Čiulčinskaitė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2" marR="218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Laimėtojai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(darbai atrinkti parodai „Nepalenkiamoji Elena Spirgevičiūtė“)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2" marR="2181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607575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4B542DB7-AD02-99C9-6C11-F08E0C66F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753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A0EA2A4-9EDC-337A-D240-D148B4B9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SOLVEIGOS LAUČIENĖS,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LIETUVIŲ K. ME,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1E58DE2C-58C6-1A0D-BCB0-36A798400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968102"/>
              </p:ext>
            </p:extLst>
          </p:nvPr>
        </p:nvGraphicFramePr>
        <p:xfrm>
          <a:off x="838199" y="1119373"/>
          <a:ext cx="9756291" cy="5532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87397">
                  <a:extLst>
                    <a:ext uri="{9D8B030D-6E8A-4147-A177-3AD203B41FA5}">
                      <a16:colId xmlns:a16="http://schemas.microsoft.com/office/drawing/2014/main" xmlns="" val="1298227782"/>
                    </a:ext>
                  </a:extLst>
                </a:gridCol>
                <a:gridCol w="1542618">
                  <a:extLst>
                    <a:ext uri="{9D8B030D-6E8A-4147-A177-3AD203B41FA5}">
                      <a16:colId xmlns:a16="http://schemas.microsoft.com/office/drawing/2014/main" xmlns="" val="3734584428"/>
                    </a:ext>
                  </a:extLst>
                </a:gridCol>
                <a:gridCol w="2850267">
                  <a:extLst>
                    <a:ext uri="{9D8B030D-6E8A-4147-A177-3AD203B41FA5}">
                      <a16:colId xmlns:a16="http://schemas.microsoft.com/office/drawing/2014/main" xmlns="" val="2120999279"/>
                    </a:ext>
                  </a:extLst>
                </a:gridCol>
                <a:gridCol w="2176009">
                  <a:extLst>
                    <a:ext uri="{9D8B030D-6E8A-4147-A177-3AD203B41FA5}">
                      <a16:colId xmlns:a16="http://schemas.microsoft.com/office/drawing/2014/main" xmlns="" val="2152356126"/>
                    </a:ext>
                  </a:extLst>
                </a:gridCol>
              </a:tblGrid>
              <a:tr h="5499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„Saulės“ gimnazijos konkursas „Daina iš gyvenimo tiesių eilių“ pagal projektą „Kilni dvasia“, skirtą Elenos Spirgevičiūtės 100-osioms gimimo ir 80-osioms mirties metinėms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2" marR="2181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2" marR="218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Eglė Gudynaitė,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Žygintas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Meškevičius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Morlencas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Rusnė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Stambrauskaitė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Valantinaitė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Smiltė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Žažeckytė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Roberta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Bernatavičiūtė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Žygimantas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Džiaugys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Grigaitytė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Kasperavičiūtė,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Kiudytė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Mantas Kriaučiūnas,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Labanauskaitė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Ieva Sinkutė,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Skėrytė,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Roberta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Tiškaitė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2" marR="218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Laimėtojai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(darbai atrinkti parodai „Nepalenkiamoji Elena Spirgevičiūtė“)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2" marR="2181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948942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FD4292A0-2388-6451-D672-6B7213187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863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AC9E9A1-D014-A81C-F4E3-24329FAC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SOLVEIGOS LAUČIENĖS,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LIETUVIŲ K. ME,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E4E6AD1D-0F00-32E2-E7A2-C29BD4E0F4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98056"/>
              </p:ext>
            </p:extLst>
          </p:nvPr>
        </p:nvGraphicFramePr>
        <p:xfrm>
          <a:off x="838200" y="1119372"/>
          <a:ext cx="9756290" cy="55806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0886">
                  <a:extLst>
                    <a:ext uri="{9D8B030D-6E8A-4147-A177-3AD203B41FA5}">
                      <a16:colId xmlns:a16="http://schemas.microsoft.com/office/drawing/2014/main" xmlns="" val="191524993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4029402556"/>
                    </a:ext>
                  </a:extLst>
                </a:gridCol>
                <a:gridCol w="2775857">
                  <a:extLst>
                    <a:ext uri="{9D8B030D-6E8A-4147-A177-3AD203B41FA5}">
                      <a16:colId xmlns:a16="http://schemas.microsoft.com/office/drawing/2014/main" xmlns="" val="2332112018"/>
                    </a:ext>
                  </a:extLst>
                </a:gridCol>
                <a:gridCol w="1657319">
                  <a:extLst>
                    <a:ext uri="{9D8B030D-6E8A-4147-A177-3AD203B41FA5}">
                      <a16:colId xmlns:a16="http://schemas.microsoft.com/office/drawing/2014/main" xmlns="" val="2240345859"/>
                    </a:ext>
                  </a:extLst>
                </a:gridCol>
              </a:tblGrid>
              <a:tr h="1999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Tarptautinė bendrojo ugdymo mokyklų 9-12 (I-IV) klasių moksleivių ir mokytojų konferencija „Elenos Spirgevičiūtės istorija - kilnaus gyvenimo pavyzdys“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2024-11-28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Eitviltė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Alionytė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Tauras Brazauskas,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Gerardas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Borkertas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Eglė Gudynaitė,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8833951"/>
                  </a:ext>
                </a:extLst>
              </a:tr>
              <a:tr h="54139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Europos lotynų kalbos ir Antikos kultūros konkursas „ELEX“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2024-12-06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Roberta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Tiškaitė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6228234"/>
                  </a:ext>
                </a:extLst>
              </a:tr>
              <a:tr h="3830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Roberta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Bernatavičiūtė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0438252"/>
                  </a:ext>
                </a:extLst>
              </a:tr>
              <a:tr h="10123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Projekto „Ten, kur mano namai“ Kauno miesto ugdymo įstaigų 9-12 klasių mokinių protų mūšis „Su Lietuva širdy“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Aleksandra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Levickytė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3555227"/>
                  </a:ext>
                </a:extLst>
              </a:tr>
              <a:tr h="1644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lotynų kalbos ir Antikos kultūros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2025-04-18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Emilija Balsytė, 3E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Roberta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Bernatavičiūtė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Aleksandra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Levickytė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Roberta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Tiškaitė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68" marR="515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3384387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2DD11A92-226F-8290-5854-BF505E8F5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563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47AD855-147B-A72E-1C6B-6EDD00D46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AUKSUOLĖS MARČIULIONIENĖS,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LIETUVIŲ K. ME,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111DDC13-9F6E-F103-4DBE-083503DAFE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136569"/>
              </p:ext>
            </p:extLst>
          </p:nvPr>
        </p:nvGraphicFramePr>
        <p:xfrm>
          <a:off x="838200" y="1119372"/>
          <a:ext cx="9756289" cy="55209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12029">
                  <a:extLst>
                    <a:ext uri="{9D8B030D-6E8A-4147-A177-3AD203B41FA5}">
                      <a16:colId xmlns:a16="http://schemas.microsoft.com/office/drawing/2014/main" xmlns="" val="2822950229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xmlns="" val="1092271130"/>
                    </a:ext>
                  </a:extLst>
                </a:gridCol>
                <a:gridCol w="2993571">
                  <a:extLst>
                    <a:ext uri="{9D8B030D-6E8A-4147-A177-3AD203B41FA5}">
                      <a16:colId xmlns:a16="http://schemas.microsoft.com/office/drawing/2014/main" xmlns="" val="3689624067"/>
                    </a:ext>
                  </a:extLst>
                </a:gridCol>
                <a:gridCol w="1504918">
                  <a:extLst>
                    <a:ext uri="{9D8B030D-6E8A-4147-A177-3AD203B41FA5}">
                      <a16:colId xmlns:a16="http://schemas.microsoft.com/office/drawing/2014/main" xmlns="" val="1889887060"/>
                    </a:ext>
                  </a:extLst>
                </a:gridCol>
              </a:tblGrid>
              <a:tr h="1147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trumpų istorijų konkursas „Šiurpės“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2024-10-14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Timošenko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987282"/>
                  </a:ext>
                </a:extLst>
              </a:tr>
              <a:tr h="1498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Respublikinio kūrybinio rašymo konkursas „Kibirkštys“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Gatelytė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Timošenko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5711374"/>
                  </a:ext>
                </a:extLst>
              </a:tr>
              <a:tr h="1147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Lietuvių kalbos ir literatūros Kauno miesto etapo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Jasunskytė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9132787"/>
                  </a:ext>
                </a:extLst>
              </a:tr>
              <a:tr h="1728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Tarptautinis 5-12 klasių mokinių meninės kūrybos konkursas „M.K. Čiurlionio pasaulis ir Lietuva“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2025-03-17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Smiltė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Sabašinskaitė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6880841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9DF184AD-8BB5-F1FE-54B1-BD6E6374A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206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F879F37-80E4-9E9B-2195-9B26040F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AUKSUOLĖS MARČIULIONIENĖS,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LIETUVIŲ K. ME, RUOŠTI MOKINIAI:</a:t>
            </a:r>
            <a:endParaRPr lang="en-GB" sz="2400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E5B4A4D0-BB7D-9753-DE13-E4FC007E5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972629"/>
              </p:ext>
            </p:extLst>
          </p:nvPr>
        </p:nvGraphicFramePr>
        <p:xfrm>
          <a:off x="838200" y="1119374"/>
          <a:ext cx="9756289" cy="54260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13314">
                  <a:extLst>
                    <a:ext uri="{9D8B030D-6E8A-4147-A177-3AD203B41FA5}">
                      <a16:colId xmlns:a16="http://schemas.microsoft.com/office/drawing/2014/main" xmlns="" val="3838772505"/>
                    </a:ext>
                  </a:extLst>
                </a:gridCol>
                <a:gridCol w="1426029">
                  <a:extLst>
                    <a:ext uri="{9D8B030D-6E8A-4147-A177-3AD203B41FA5}">
                      <a16:colId xmlns:a16="http://schemas.microsoft.com/office/drawing/2014/main" xmlns="" val="3628027832"/>
                    </a:ext>
                  </a:extLst>
                </a:gridCol>
                <a:gridCol w="2797628">
                  <a:extLst>
                    <a:ext uri="{9D8B030D-6E8A-4147-A177-3AD203B41FA5}">
                      <a16:colId xmlns:a16="http://schemas.microsoft.com/office/drawing/2014/main" xmlns="" val="2938012684"/>
                    </a:ext>
                  </a:extLst>
                </a:gridCol>
                <a:gridCol w="2419318">
                  <a:extLst>
                    <a:ext uri="{9D8B030D-6E8A-4147-A177-3AD203B41FA5}">
                      <a16:colId xmlns:a16="http://schemas.microsoft.com/office/drawing/2014/main" xmlns="" val="3350642958"/>
                    </a:ext>
                  </a:extLst>
                </a:gridCol>
              </a:tblGrid>
              <a:tr h="430470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jaunųjų kalbininkų konkursas, skirtas kalbininkams Jonui Kazlauskui ir Antanui Lyberiui atminti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Inesa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Aghasaryan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2A</a:t>
                      </a:r>
                      <a:endParaRPr lang="lt-LT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Nugalėtoja, 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603556"/>
                  </a:ext>
                </a:extLst>
              </a:tr>
              <a:tr h="4141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Jakubauskaitė,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Nugalėtoja, 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587537"/>
                  </a:ext>
                </a:extLst>
              </a:tr>
              <a:tr h="4141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Izabelė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Lipinskaitė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Nugalėtoja, 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9152811"/>
                  </a:ext>
                </a:extLst>
              </a:tr>
              <a:tr h="4141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Markas Timošenko, 2B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Nugalėtojas, 3 vieta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575005"/>
                  </a:ext>
                </a:extLst>
              </a:tr>
              <a:tr h="288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Ugnė Patraitytė, 2K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9311571"/>
                  </a:ext>
                </a:extLst>
              </a:tr>
              <a:tr h="1483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miesto mokinių ir mokytojų mokslinių, tiriamųjų, kūrybinių darbų konferencija „Tiriam pasaulį - atrandam save”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2025-03-27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Augustas Armalis,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Motiejus Varnauskas, 2A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Dalyviai, parengę ir  pristatęs pranešimą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828340"/>
                  </a:ext>
                </a:extLst>
              </a:tr>
              <a:tr h="1910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Tarptautinio projekto lietuvių autorių kūrinių maratonas „Per pasaulį keliauja žmogus”, skirtas poetui B. Brazdžioniui ir Šeimos dienai paminėti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Vilius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Mikutaitis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8" marR="5994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067713"/>
                  </a:ext>
                </a:extLst>
              </a:tr>
            </a:tbl>
          </a:graphicData>
        </a:graphic>
      </p:graphicFrame>
      <p:pic>
        <p:nvPicPr>
          <p:cNvPr id="4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CE91BA1D-DB4C-D154-B3B8-9DB7E560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18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E1D90D7-9F7A-2B8E-E192-4ED3412E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ILONOS PLIOPIENĖS,</a:t>
            </a:r>
            <a:b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</a:br>
            <a:r>
              <a:rPr lang="lt-LT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LIETUVIŲ K. MM, RUOŠTI MOKINIAI:</a:t>
            </a:r>
            <a:endParaRPr lang="en-GB" sz="24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xmlns="" id="{E88A8B09-CC08-1FA7-7943-FE8ED0819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087608"/>
              </p:ext>
            </p:extLst>
          </p:nvPr>
        </p:nvGraphicFramePr>
        <p:xfrm>
          <a:off x="838200" y="1119374"/>
          <a:ext cx="9756290" cy="55753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98371">
                  <a:extLst>
                    <a:ext uri="{9D8B030D-6E8A-4147-A177-3AD203B41FA5}">
                      <a16:colId xmlns:a16="http://schemas.microsoft.com/office/drawing/2014/main" xmlns="" val="4144347621"/>
                    </a:ext>
                  </a:extLst>
                </a:gridCol>
                <a:gridCol w="1665515">
                  <a:extLst>
                    <a:ext uri="{9D8B030D-6E8A-4147-A177-3AD203B41FA5}">
                      <a16:colId xmlns:a16="http://schemas.microsoft.com/office/drawing/2014/main" xmlns="" val="2852638618"/>
                    </a:ext>
                  </a:extLst>
                </a:gridCol>
                <a:gridCol w="2710543">
                  <a:extLst>
                    <a:ext uri="{9D8B030D-6E8A-4147-A177-3AD203B41FA5}">
                      <a16:colId xmlns:a16="http://schemas.microsoft.com/office/drawing/2014/main" xmlns="" val="4251500867"/>
                    </a:ext>
                  </a:extLst>
                </a:gridCol>
                <a:gridCol w="2081861">
                  <a:extLst>
                    <a:ext uri="{9D8B030D-6E8A-4147-A177-3AD203B41FA5}">
                      <a16:colId xmlns:a16="http://schemas.microsoft.com/office/drawing/2014/main" xmlns="" val="3867256785"/>
                    </a:ext>
                  </a:extLst>
                </a:gridCol>
              </a:tblGrid>
              <a:tr h="1009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Lietuvių kalbos ir literatūros Kauno miesto etapo olimpiada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2025-02-05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Lamsargytė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292049"/>
                  </a:ext>
                </a:extLst>
              </a:tr>
              <a:tr h="496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Borutaičių poezijos konkursas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2025-05-14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Benas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Vyšniauskis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456667"/>
                  </a:ext>
                </a:extLst>
              </a:tr>
              <a:tr h="2291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Tarptautinė bendrojo ugdymo mokyklų 9-12 (I-IV) klasių moksleivių ir mokytojų konferencija „Globaliame pasaulyje kalbėti savo balsu’“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2025-03-05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Kamilė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Ringaitytė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(skaitytas pranešimas apie A. Škėmos kūrybą)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626653"/>
                  </a:ext>
                </a:extLst>
              </a:tr>
              <a:tr h="1778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Respublikinis moksleivių kūrybinių darbų konkursas, skirtas 180-osioms rašytojos metinėms „Žemaitės portretas“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2025-05-20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Oriana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Šilinytė</a:t>
                      </a: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lt-L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Dalyvė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45" marR="6524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6548972"/>
                  </a:ext>
                </a:extLst>
              </a:tr>
            </a:tbl>
          </a:graphicData>
        </a:graphic>
      </p:graphicFrame>
      <p:pic>
        <p:nvPicPr>
          <p:cNvPr id="5" name="Picture 2" descr="https://lh7-rt.googleusercontent.com/slidesz/AGV_vUcM7UY_Y4LyX58XIJjv6n7UI52jug1FENR-U8iNoxYcdKCjJQT26PKdBcG9Dyov-qjLAbBFYCcnyAeRpPt0LWtbMUIKJ6wSTmI_D2KodzbInOUFJvuLcQrIak7ImPMVOQI6vZjElg=s2048?key=RcJoOvRCZpVq1wZ9l5U0h08_">
            <a:extLst>
              <a:ext uri="{FF2B5EF4-FFF2-40B4-BE49-F238E27FC236}">
                <a16:creationId xmlns:a16="http://schemas.microsoft.com/office/drawing/2014/main" xmlns="" id="{6B7C886A-95A6-D96F-B7D6-9F0749F1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90" y="365125"/>
            <a:ext cx="759310" cy="7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1268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9608</TotalTime>
  <Words>11918</Words>
  <Application>Microsoft Office PowerPoint</Application>
  <PresentationFormat>Plačiaekranė</PresentationFormat>
  <Paragraphs>3390</Paragraphs>
  <Slides>192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8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192</vt:i4>
      </vt:variant>
    </vt:vector>
  </HeadingPairs>
  <TitlesOfParts>
    <vt:vector size="201" baseType="lpstr">
      <vt:lpstr>Arial Unicode MS</vt:lpstr>
      <vt:lpstr>Aptos</vt:lpstr>
      <vt:lpstr>Aptos Display</vt:lpstr>
      <vt:lpstr>Arial</vt:lpstr>
      <vt:lpstr>Bookman Old Style</vt:lpstr>
      <vt:lpstr>Calibri</vt:lpstr>
      <vt:lpstr>Courier New</vt:lpstr>
      <vt:lpstr>Times New Roman</vt:lpstr>
      <vt:lpstr>„Office“ tema</vt:lpstr>
      <vt:lpstr>„PowerPoint“ pateiktis</vt:lpstr>
      <vt:lpstr>Naujausiuose mokyklų reitinguose – Kauno „Saulės“ gimnazija – trečia!  </vt:lpstr>
      <vt:lpstr>„PowerPoint“ pateiktis</vt:lpstr>
      <vt:lpstr>„MOKSLO ŠLOVĖS GALERIJOS“ RĖMĖJAI:  </vt:lpstr>
      <vt:lpstr>„PowerPoint“ pateiktis</vt:lpstr>
      <vt:lpstr>INGRIDOS BAKUTIENĖS, MATEMATIKOS MM, RUOŠTI MOKINIAI:</vt:lpstr>
      <vt:lpstr>INGRIDOS BAKUTIENĖS, MATEMATIKOS MM, RUOŠTI MOKINIAI:</vt:lpstr>
      <vt:lpstr>IEVOS ILICKIENĖS, MATEMATIKOS MOKYTOJOS, RUOŠTI MOKINIAI:</vt:lpstr>
      <vt:lpstr>IEVOS ILICKIENĖS, MATEMATIKOS MOKYTOJOS, RUOŠTI MOKINIAI:</vt:lpstr>
      <vt:lpstr>KORNELIJOS INTIENĖS, MATEMATIKOS ME, RUOŠTI MOKINIAI</vt:lpstr>
      <vt:lpstr>KORNELIJOS INTIENĖS, MATEMATIKOS ME, RUOŠTI MOKINIAI</vt:lpstr>
      <vt:lpstr>KORNELIJOS INTIENĖS, MATEMATIKOS ME, RUOŠTI MOKINIAI</vt:lpstr>
      <vt:lpstr>MIGLĖS JANUŠKIENĖS, MATEMATIKOS MM, RUOŠTI MOKINIAI:</vt:lpstr>
      <vt:lpstr>MIGLĖS JANUŠKIENĖS,  MATEMATIKOS MM, RUOŠTI MOKINIAI:</vt:lpstr>
      <vt:lpstr>MIGLĖS JANUŠKIENĖS, MATEMATIKOS MM, RUOŠTI MOKINIAI:</vt:lpstr>
      <vt:lpstr>RITOS JONAITIENĖS, MATEMATIKOS ME, RUOŠTI MOKINIAI:</vt:lpstr>
      <vt:lpstr>RITOS JONAITIENĖS, MATEMATIKOS ME, RUOŠTI MOKINIAI:</vt:lpstr>
      <vt:lpstr>RITOS JONAITIENĖS, MATEMATIKOSME, RUOŠTI MOKINIAI:</vt:lpstr>
      <vt:lpstr>RITOS JONAITIENĖS, MATEMATIKOS ME, RUOŠTI MOKINIAI:</vt:lpstr>
      <vt:lpstr>RITOS JONAITIENĖS, MATEMATIKOS ME, RUOŠTI MOKINIAI:</vt:lpstr>
      <vt:lpstr>RITOS JONAITIENĖS, MATEMATIKOS ME, RUOŠTI MOKINIAI:</vt:lpstr>
      <vt:lpstr>RITOS JONAITIENĖS, MATEMATIKOS ME, RUOŠTI MOKINIAI:</vt:lpstr>
      <vt:lpstr>RITOS JONAITIENĖS, MATEMATIKOS ME, RUOŠTI MOKINIAI:</vt:lpstr>
      <vt:lpstr>INOS KAROSEVIČIENĖS, MATEMATIKO ME, RUOŠTI MOKINIAI:</vt:lpstr>
      <vt:lpstr>INOS KAROSEVIČIENĖS, MATEMATIKOS ME, RUOŠTI MOKINIAI:</vt:lpstr>
      <vt:lpstr>INOS KAROSEVIČIENĖS, MATEMATIKOS ME, RUOŠTI MOKINIAI:</vt:lpstr>
      <vt:lpstr>INOS KAROSEVIČIENĖS, MATEMATIKOS ME, RUOŠTI MOKINIAI:</vt:lpstr>
      <vt:lpstr>VITOS KISIELIŪTĖS, INFORMACINIŲ TECHNOLOGIJŲ MM, RUOŠTI MOKINIAI:</vt:lpstr>
      <vt:lpstr>RAMŪNO LIUOKAIČIO, INFORMACINIŲ TECHNOLOGIJŲ ME, RUOŠTI MOKINIAI:</vt:lpstr>
      <vt:lpstr>RAMŪNO LIUOKAIČIO, INFORMACINIŲ TECHNOLOGIJŲ ME, RUOŠTI MOKINIAI:</vt:lpstr>
      <vt:lpstr>RAMŪNO LIUOKAIČIO, INFORMACINIŲ TECHNOLOGIJŲ ME, RUOŠTI MOKINIAI:</vt:lpstr>
      <vt:lpstr>JŪRATĖS MATULAITIENĖS, INFORMACINIŲ TECHNOLOGIJŲ MM, RUOŠTI MOKINIAI:</vt:lpstr>
      <vt:lpstr>SIGUTĖS MEŠKAUSKIENĖS, MATEMATIKOS MM, RUOŠTI MOKINIAI:</vt:lpstr>
      <vt:lpstr>IRMOS SENIKAITĖS,  MATEMATIKOS MM, RUOŠTI MOKINIAI:</vt:lpstr>
      <vt:lpstr>IRMOS SENIKAITĖS, MATEMATIKOS MM, RUOŠTI MOKINIAI:</vt:lpstr>
      <vt:lpstr>RITOS VAIVADIENĖS, MATEMATIKOS MM, RUOŠTI MOKINIAI:</vt:lpstr>
      <vt:lpstr>RITOS VAIVADIENĖS, MATEMATIKOS MM, RUOŠTI MOKINIAI:</vt:lpstr>
      <vt:lpstr>RITOS VAIVADIENĖS, MATEMATIKOS MM, RUOŠTI MOKINIAI:</vt:lpstr>
      <vt:lpstr>RITOS VAIVADIENĖS, MATEMATIKOS MM, RUOŠTI MOKINIAI:</vt:lpstr>
      <vt:lpstr>RITOS VAIVADIENĖS, MATEMATIKOS MM, RUOŠTI MOKINIAI:</vt:lpstr>
      <vt:lpstr>RITOS VAIVADIENĖS, MATEMATIKOS MM, RUOŠTI MOKINIAI:</vt:lpstr>
      <vt:lpstr>RITOS VAIVADIENĖS, MATEMATIKOS MM, RUOŠTI MOKINIAI:</vt:lpstr>
      <vt:lpstr>JANINOS VASILIAUSKIENĖS, MATEMATIKOS MM, RUOŠTI MOKINIAI:</vt:lpstr>
      <vt:lpstr>JANINOS VASILIAUSKIENĖS, MATEMATIKOS MM, RUOŠTI MOKINIAI:</vt:lpstr>
      <vt:lpstr>JANINOS VASILIAUSKIENĖS, MATEMATIKOS MM, RUOŠTI MOKINIAI:</vt:lpstr>
      <vt:lpstr>JANINOS VASILIAUSKIENĖS, MATEMATIKOS MM, RUOŠTI MOKINIAI:</vt:lpstr>
      <vt:lpstr>PAULIAUS VIRBALO, MATEMATIKO VM, RUOŠTI MOKINIAI:</vt:lpstr>
      <vt:lpstr>PAULIAUS VIRBALO, MATEMATIKOS VM, RUOŠTI MOKINIAI:</vt:lpstr>
      <vt:lpstr>PAULIAUS VIRBALO, MATEMATIKOS VM, RUOŠTI MOKINIAI:</vt:lpstr>
      <vt:lpstr>„PowerPoint“ pateiktis</vt:lpstr>
      <vt:lpstr>„PowerPoint“ pateiktis</vt:lpstr>
      <vt:lpstr>„Mokslo šlovės galerijos“ 2025 m.  TIKSLIŲJŲ MOKSLŲ LAUREATAI</vt:lpstr>
      <vt:lpstr>„PowerPoint“ pateiktis</vt:lpstr>
      <vt:lpstr>LARISOS GRAŽIENĖS,  FIZIKOS ME, RUOŠTI MOKINIAI:</vt:lpstr>
      <vt:lpstr>ASTOS JARUŠEVIČIENĖS, BIOLOGIJOS MM, RUOŠTI MOKINIAI:</vt:lpstr>
      <vt:lpstr>HALINOS KELPŠIENĖS,  BIOLOGIJOS MM, RUOŠTI MOKINIAI:</vt:lpstr>
      <vt:lpstr>NIJOLĖS NEIMANIENĖS, CHEMIJOS VM, RUOŠTI MOKINIAI:</vt:lpstr>
      <vt:lpstr>VAIVOS POVILAITYTĖS, FIZIKOS MM, RUOŠTI MOKINIAI:</vt:lpstr>
      <vt:lpstr>VAIVOS POVILAITYTĖS, FIZIKOS MM, RUOŠTI MOKINIAI:</vt:lpstr>
      <vt:lpstr>JOLITOS RYZGELIENĖS, CHEMIJOS MM, RUOŠTI MOKINIAI:</vt:lpstr>
      <vt:lpstr>ADELĖS ŠARKIENĖS, CHEMIJOS ME, RUOŠTI MOKINIAI:</vt:lpstr>
      <vt:lpstr>SKIRMANTĖS VARDAUSKAITĖS, FIZIKOS MOKYTOJOS, RUOŠTI MOKINIAI:</vt:lpstr>
      <vt:lpstr>LAUROS VERIKIENĖS, BIOLOGIJOS ME, RUOŠTI MOKINIAI:</vt:lpstr>
      <vt:lpstr>„PowerPoint“ pateiktis</vt:lpstr>
      <vt:lpstr>„PowerPoint“ pateiktis</vt:lpstr>
      <vt:lpstr>„Mokslo šlovės galerijos“ 2025 m.  GAMTOS MOKSLŲ LAUREATAI</vt:lpstr>
      <vt:lpstr>„PowerPoint“ pateiktis</vt:lpstr>
      <vt:lpstr>ANDRĖJOS ADAŠIŪNIENĖS,  SOCIALINĖS PEDAGOGĖS EKSPERTĖS, RUOŠTI MOKINIAI:</vt:lpstr>
      <vt:lpstr>LINOS BRAZIENĖS,  DORINIO UGDYMO (tikybos) MM, RUOŠTI MOKINIAI:</vt:lpstr>
      <vt:lpstr>REMIGIJAUS DANIELIAUS, ISTORIJOS ME, RUOŠTI MOKINIAI:</vt:lpstr>
      <vt:lpstr>LOLITOS JUOZAITYTĖS, ISTORIJOS MM, RUOŠTI MOKINIAI:</vt:lpstr>
      <vt:lpstr>EDITOS MORKŪNIENĖS, ISTORIJOS MM, RUOŠTI MOKINIAI:</vt:lpstr>
      <vt:lpstr>LAIMOS MOTIEJŪNIENĖS, DORINIO UGDYMO (etikos) MM, RUOŠTI MOKINIAI:</vt:lpstr>
      <vt:lpstr>VITOS SESARTĖS, GEOGRAFIJOS MM, RUOŠTI MOKINIAI:</vt:lpstr>
      <vt:lpstr>MARIAUS VAINAUSKO, EKONOMIKOS MOKYTOJO, RUOŠTI MOKINIAI:</vt:lpstr>
      <vt:lpstr>NERINGOS ZAVECKIENĖS, DORINIO UGDYMO (etikos) ME, RUOŠTI MOKINIAI:</vt:lpstr>
      <vt:lpstr>„PowerPoint“ pateiktis</vt:lpstr>
      <vt:lpstr>„PowerPoint“ pateiktis</vt:lpstr>
      <vt:lpstr>„Mokslo šlovės galerijos“ 2025 m.  SOCIALINIŲ MOKSLŲ LAUREATAI</vt:lpstr>
      <vt:lpstr>„PowerPoint“ pateiktis</vt:lpstr>
      <vt:lpstr>DALIOS GASIŪNIENĖS, LIETUVIŲ K. MM, RUOŠTI MOKINIAI:</vt:lpstr>
      <vt:lpstr>DALIOS GASIŪNIENĖS, LIETUVIŲ K. MM, RUOŠTI MOKINIAI:</vt:lpstr>
      <vt:lpstr>DALIOS JUODENIENĖS, LIETUVIŲ K. ME, RUOŠTI MOKINIAI:</vt:lpstr>
      <vt:lpstr>DALIOS JUODENIENĖS, LIETUVIŲ K. ME, RUOŠTI MOKINIAI:</vt:lpstr>
      <vt:lpstr>DALIOS JUODENIENĖS,  LIETUVIŲ K. ME, RUOŠTI MOKINIAI:</vt:lpstr>
      <vt:lpstr>AUDRONĖS KONDROTIENĖS, LIETUVIŲ K. ME, RUOŠTI MOKINIAI:</vt:lpstr>
      <vt:lpstr>AUDRONĖS KONDROTIENĖS, LIETUVIŲ K. ME, RUOŠTI MOKINIAI:</vt:lpstr>
      <vt:lpstr>AUDRONĖS KONDROTIENĖS, LIETUVIŲ K. ME, RUOŠTI MOKINIAI:</vt:lpstr>
      <vt:lpstr>AUDRONĖS KONDROTIENĖS, LIETUVIŲ K. ME, RUOŠTI MOKINIAI:</vt:lpstr>
      <vt:lpstr>AUDRONĖS KONDROTIENĖS, LIETUVIŲ K. ME, RUOŠTI MOKINIAI:</vt:lpstr>
      <vt:lpstr>AUDRONĖS KONDROTIENĖS, LIETUVIŲ K. ME, RUOŠTI MOKINIAI:</vt:lpstr>
      <vt:lpstr>AUDRONĖS KONDROTIENĖS, LIETUVIŲ K. ME, RUOŠTI MOKINIAI:</vt:lpstr>
      <vt:lpstr>AUDRONĖS KONDROTIENĖS,  LIETUVIŲ K. ME, RUOŠTI MOKINIAI:</vt:lpstr>
      <vt:lpstr>SOLVEIGOS LAUČIENĖS, LIETUVIŲ K. ME, RUOŠTI MOKINIAI:</vt:lpstr>
      <vt:lpstr>SOLVEIGOS LAUČIENĖS, LIETUVIŲ K. ME, RUOŠTI MOKINIAI:</vt:lpstr>
      <vt:lpstr>SOLVEIGOS LAUČIENĖS, LIETUVIŲ K. ME, RUOŠTI MOKINIAI:</vt:lpstr>
      <vt:lpstr>AUKSUOLĖS MARČIULIONIENĖS, LIETUVIŲ K. ME, RUOŠTI MOKINIAI:</vt:lpstr>
      <vt:lpstr>AUKSUOLĖS MARČIULIONIENĖS, LIETUVIŲ K. ME, RUOŠTI MOKINIAI:</vt:lpstr>
      <vt:lpstr>ILONOS PLIOPIENĖS, LIETUVIŲ K. MM, RUOŠTI MOKINIAI:</vt:lpstr>
      <vt:lpstr>LAIMOS STASIŪNAITĖS, LIETUVIŲ K. MM, RUOŠTI MOKINIAI:</vt:lpstr>
      <vt:lpstr>„PowerPoint“ pateiktis</vt:lpstr>
      <vt:lpstr>„PowerPoint“ pateiktis</vt:lpstr>
      <vt:lpstr>„Mokslo šlovės galerijos“ 2025 m.  LIETUVIŲ FILOLOGIJOS LAUREATAI</vt:lpstr>
      <vt:lpstr>„PowerPoint“ pateiktis</vt:lpstr>
      <vt:lpstr>AUDRONĖS BALČIŪNIENĖS, VOKIEČIŲ, RUSŲ K. VM, RUOŠTI MOKINIAI:</vt:lpstr>
      <vt:lpstr>LILIJANOS BLAŽYTĖS, ANGLŲ K. MM, RUOŠTI MOKINIAI</vt:lpstr>
      <vt:lpstr>VIDOS ČEPULKAUSKIENĖS, PRANCŪZŲ K. MM, RUOŠTI MOKINIAI:</vt:lpstr>
      <vt:lpstr>VIDOS ČEPULKAUSKIENĖS, PRANCŪZŲ K. MM, RUOŠTI MOKINIAI:</vt:lpstr>
      <vt:lpstr>DALĖS DAMBRAUSKAITĖS, ANGLŲ K. MM, RUOŠTI MOKINIAI:</vt:lpstr>
      <vt:lpstr>DALĖS DAMBRAUSKAITĖS, ANGLŲ K. MM, RUOŠTI MOKINIAI:</vt:lpstr>
      <vt:lpstr>NATALIJOS IVANOVOS, RUSŲ K. VM, RUOŠTI MOKINIAI:</vt:lpstr>
      <vt:lpstr>EGLĖS KELMELIENĖS, ANGLŲ K. MM, RUOŠTI MOKINIAI:</vt:lpstr>
      <vt:lpstr>SANDROS MILČIŪTĖS, ANGLŲ K. MM, RUOŠTI MOKINIAI:</vt:lpstr>
      <vt:lpstr>SANDROS MILČIŪTĖS, ANGLŲ K. MM, RUOŠTI MOKINIAI:</vt:lpstr>
      <vt:lpstr>SANDROS MILČIŪTĖS, ANGLŲ K. MM, RUOŠTI MOKINIAI:</vt:lpstr>
      <vt:lpstr>MARINOS NENACHOVOS, RUSŲ K. VM, RUOŠTI MOKINIAI:</vt:lpstr>
      <vt:lpstr>ILONOS PEČKIENĖS, ANGLŲ K. MM, RUOŠTI MOKINIAI:</vt:lpstr>
      <vt:lpstr>RASOS SADLAUSKIENĖS, ANGLŲ K. ME, RUOŠTI MOKINIAI:</vt:lpstr>
      <vt:lpstr>JURGOS STONIENĖS,  ANGLŲ K. VM, RUOŠTI MOKINIAI:</vt:lpstr>
      <vt:lpstr>JURGOS STONIENĖS, ANGLŲ K. VM, RUOŠTI MOKINIAI:</vt:lpstr>
      <vt:lpstr>JURGOS STONIENĖS, ANGLŲ K. VM, RUOŠTI MOKINIAI:</vt:lpstr>
      <vt:lpstr>JURGOS STONIENĖS, ANGLŲ K. VM, RUOŠTI MOKINIAI:</vt:lpstr>
      <vt:lpstr>JURGITOS STONIENĖS, VOKIEČIŲ K. MM, RUOŠTI MOKINIAI:</vt:lpstr>
      <vt:lpstr>JURGITOS STONIENĖS, VOKIEČIŲ K. MM, RUOŠTI MOKINIAI:</vt:lpstr>
      <vt:lpstr>LINOS ŠEŠKAUSKAITĖS, ANGLŲ K. VM, RUOŠTI MOKINIAI:</vt:lpstr>
      <vt:lpstr>LINOS ŠEŠKAUSKAITĖS, ANGLŲ K. VM, RUOŠTI MOKINIAI:</vt:lpstr>
      <vt:lpstr>LINOS ŠEŠKAUSKAITĖS, ANGLŲ K. VM, RUOŠTI MOKINIAI:</vt:lpstr>
      <vt:lpstr>INDRĖS ŠVEDKAUSKIENĖS, ANGLŲ K. MM, RUOŠTI MOKINIAI:</vt:lpstr>
      <vt:lpstr>INDRĖS ŠVEDKAUSKIENĖS, ANGLŲ K. MM, RUOŠTI MOKINIAI:</vt:lpstr>
      <vt:lpstr>INDRĖS ŠVEDKAUSKIENĖS, ANGLŲ K. MM, RUOŠTI MOKINIAI:</vt:lpstr>
      <vt:lpstr>„PowerPoint“ pateiktis</vt:lpstr>
      <vt:lpstr>„PowerPoint“ pateiktis</vt:lpstr>
      <vt:lpstr>„Mokslo šlovės galerijos“ 2025 m.  UŽSIENIO FILOLOGIJOS LAUREATAI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„Mokslo šlovės galerijos“ 2025 m.  MENŲ IR TECHNOLOGIJŲ LAUREATAI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„Mokslo šlovės galerijos“ 2025 m.  SPORTO LAUREATAI</vt:lpstr>
      <vt:lpstr>„PowerPoint“ pateiktis</vt:lpstr>
      <vt:lpstr>„PowerPoint“ pateiktis</vt:lpstr>
      <vt:lpstr>„Mokslo šlovės galerijos“ 2025 m.  2024 – 2025 M. M. II PUSM.  PAVYZDINGIAUSIA KLASĖ –  2B (klasės vadovė – Auksuolė Marčiulionienė) </vt:lpstr>
      <vt:lpstr>„PowerPoint“ pateiktis</vt:lpstr>
      <vt:lpstr>„Mokslo šlovės galerijos“ LAUREATAI NOMINACIJOJE    METŲ LYDERYSTĖ </vt:lpstr>
      <vt:lpstr>„PowerPoint“ pateiktis</vt:lpstr>
      <vt:lpstr>KANDIDATAS Į NOMINACIJĄ METŲ GIMNAZISTAS  2024 – 2025 M. M. DALYVAVO/ LAIMĖJO: </vt:lpstr>
      <vt:lpstr>KANDIDATAS Į NOMINACIJĄ METŲ GIMNAZISTAS  2024 – 2025 M. M. DALYVAVO/ LAIMĖJO: </vt:lpstr>
      <vt:lpstr>KANDIDATAS Į NOMINACIJĄ METŲ GIMNAZISTAS  2024 – 2025 M. M. DALYVAVO/ LAIMĖJO: </vt:lpstr>
      <vt:lpstr>KANDIDATAS Į NOMINACIJĄ METŲ GIMNAZISTAS  2024 – 2025 M. M. DALYVAVO/ LAIMĖJO: </vt:lpstr>
      <vt:lpstr>„PowerPoint“ pateiktis</vt:lpstr>
      <vt:lpstr>„Mokslo šlovės galerijos“ 2025 m.  METŲ GIMNAZISTAS</vt:lpstr>
      <vt:lpstr>„PowerPoint“ pateiktis</vt:lpstr>
      <vt:lpstr>„Mokslo šlovės galerijos“ 2025 m.  METŲ MOKYTOJAS</vt:lpstr>
      <vt:lpstr>„PowerPoint“ pateiktis</vt:lpstr>
      <vt:lpstr>  „Mokslo šlovės galerijos“ 2025 m. laureatai nominacijoje  SPECIALUSIS PRIZAS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Lijana Čiarienė</dc:creator>
  <cp:lastModifiedBy>Mokiniai1</cp:lastModifiedBy>
  <cp:revision>222</cp:revision>
  <dcterms:created xsi:type="dcterms:W3CDTF">2025-04-17T09:40:51Z</dcterms:created>
  <dcterms:modified xsi:type="dcterms:W3CDTF">2025-05-21T04:35:21Z</dcterms:modified>
</cp:coreProperties>
</file>